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392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94" r:id="rId15"/>
    <p:sldId id="39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90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95" r:id="rId35"/>
    <p:sldId id="391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9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sung" initials="m" lastIdx="1" clrIdx="0">
    <p:extLst>
      <p:ext uri="{19B8F6BF-5375-455C-9EA6-DF929625EA0E}">
        <p15:presenceInfo xmlns:p15="http://schemas.microsoft.com/office/powerpoint/2012/main" userId="my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72460" autoAdjust="0"/>
  </p:normalViewPr>
  <p:slideViewPr>
    <p:cSldViewPr snapToGrid="0">
      <p:cViewPr varScale="1">
        <p:scale>
          <a:sx n="62" d="100"/>
          <a:sy n="62" d="100"/>
        </p:scale>
        <p:origin x="15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BDF57-0DF6-4C29-90CD-9C1A6C020913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C0188-F474-46DC-B97A-E833741F7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37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과학자들은 동물 뇌의 신비한 능력에 주목하게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심지어 뇌 크기가 매우 작은 비둘기조차도 엄청난 자원을 가지고 빠른 속도로 연산하는 컴퓨터보다 훨씬 광범위한 능력을 가지고 있기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과학자들은 구조적 차이점에 주목하기 시작했습니다</a:t>
            </a:r>
            <a:r>
              <a:rPr lang="en-US" altLang="ko-KR" dirty="0"/>
              <a:t>. </a:t>
            </a:r>
            <a:r>
              <a:rPr lang="ko-KR" altLang="en-US" dirty="0"/>
              <a:t>전통적인 컴퓨터는 데이터를 순차적으로 처리하고</a:t>
            </a:r>
            <a:r>
              <a:rPr lang="en-US" altLang="ko-KR" dirty="0"/>
              <a:t>, </a:t>
            </a:r>
            <a:r>
              <a:rPr lang="ko-KR" altLang="en-US" dirty="0"/>
              <a:t>또한 이러한 처리는 명확한 체계에 의해 정확히 수행됩니다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냉철하고 에누리 없는 연산만 존재할 뿐 어떤 흐릿함이나 애매함도 존재하지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 동물의 뇌는 비록 컴퓨터보다 느리게 동작하지만 신호를 순차적이 아니라 병렬적으로 처리하며</a:t>
            </a:r>
            <a:r>
              <a:rPr lang="en-US" altLang="ko-KR" dirty="0"/>
              <a:t>, </a:t>
            </a:r>
            <a:r>
              <a:rPr lang="ko-KR" altLang="en-US" dirty="0"/>
              <a:t>그 처리 특성 중 하나는 바로 </a:t>
            </a:r>
            <a:r>
              <a:rPr lang="ko-KR" altLang="en-US" dirty="0" err="1"/>
              <a:t>불명확성이었습니다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00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전기신호들은 가지돌기에 의해 </a:t>
            </a:r>
            <a:r>
              <a:rPr lang="ko-KR" altLang="en-US" dirty="0" err="1"/>
              <a:t>수집된다음</a:t>
            </a:r>
            <a:r>
              <a:rPr lang="en-US" altLang="ko-KR" dirty="0"/>
              <a:t>, </a:t>
            </a:r>
            <a:r>
              <a:rPr lang="ko-KR" altLang="en-US" dirty="0"/>
              <a:t>하나로 결합되어 더 강한 전기신호가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신호가 분계점을 넘어설 정도로 충분히 크다면 뉴런은 </a:t>
            </a:r>
            <a:r>
              <a:rPr lang="ko-KR" altLang="en-US" dirty="0" err="1"/>
              <a:t>축삭으로</a:t>
            </a:r>
            <a:r>
              <a:rPr lang="ko-KR" altLang="en-US" dirty="0"/>
              <a:t> 신호를 발사해 </a:t>
            </a:r>
            <a:r>
              <a:rPr lang="ko-KR" altLang="en-US" dirty="0" err="1"/>
              <a:t>축삭말단을</a:t>
            </a:r>
            <a:r>
              <a:rPr lang="ko-KR" altLang="en-US" dirty="0"/>
              <a:t> 통해 다음 뉴런 가지돌기로 전달하게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그림에서 </a:t>
            </a:r>
            <a:r>
              <a:rPr lang="ko-KR" altLang="en-US" dirty="0" err="1"/>
              <a:t>눈여겨</a:t>
            </a:r>
            <a:r>
              <a:rPr lang="ko-KR" altLang="en-US" dirty="0"/>
              <a:t> 볼 점은 각각의 뉴런이 </a:t>
            </a:r>
            <a:r>
              <a:rPr lang="en-US" altLang="ko-KR" dirty="0"/>
              <a:t>1</a:t>
            </a:r>
            <a:r>
              <a:rPr lang="ko-KR" altLang="en-US" dirty="0"/>
              <a:t>개가 아니라 여러 개의 뉴런으로 부터 입력을 받는다는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각각의 뉴런은 작동될 때 여러 개의 뉴런으로 신호를 전달하게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563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생물학적 뉴런을 인공적으로 </a:t>
            </a:r>
            <a:r>
              <a:rPr lang="ko-KR" altLang="en-US" dirty="0" err="1"/>
              <a:t>모델화</a:t>
            </a:r>
            <a:r>
              <a:rPr lang="ko-KR" altLang="en-US" dirty="0"/>
              <a:t> 하려면 어떻게 해야 할까요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뉴런을 여러 계층에 걸쳐 위치시키고</a:t>
            </a:r>
            <a:r>
              <a:rPr lang="en-US" altLang="ko-KR" dirty="0"/>
              <a:t>, </a:t>
            </a:r>
            <a:r>
              <a:rPr lang="ko-KR" altLang="en-US" dirty="0"/>
              <a:t>각각의 뉴런은 직전 계층과 직후 계층에 있는 모든 뉴런과 상호 연결되는 식으로 표현하면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그림으로 표현하면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그림에는 </a:t>
            </a:r>
            <a:r>
              <a:rPr lang="en-US" altLang="ko-KR" dirty="0"/>
              <a:t>3</a:t>
            </a:r>
            <a:r>
              <a:rPr lang="ko-KR" altLang="en-US" dirty="0"/>
              <a:t>개의 계층이 있으며</a:t>
            </a:r>
            <a:r>
              <a:rPr lang="en-US" altLang="ko-KR" dirty="0"/>
              <a:t>, </a:t>
            </a:r>
            <a:r>
              <a:rPr lang="ko-KR" altLang="en-US" dirty="0"/>
              <a:t>각각의 계층에는 뉴런이 </a:t>
            </a:r>
            <a:r>
              <a:rPr lang="en-US" altLang="ko-KR" dirty="0"/>
              <a:t>3</a:t>
            </a:r>
            <a:r>
              <a:rPr lang="ko-KR" altLang="en-US" dirty="0"/>
              <a:t>개씩 존재함을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각각의 인공 뉴런을 노드라고 부릅니다</a:t>
            </a:r>
            <a:r>
              <a:rPr lang="en-US" altLang="ko-KR" dirty="0"/>
              <a:t>. </a:t>
            </a:r>
            <a:r>
              <a:rPr lang="ko-KR" altLang="en-US" dirty="0"/>
              <a:t>각 노드는 직전 계층과 직후 계층에 존재하는 다른 모든 노드와 연결되어 있다는 점도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그렇다면 이러한 구조에서 과연 어떤 부분이 학습을 하는 것일까요</a:t>
            </a:r>
            <a:r>
              <a:rPr lang="en-US" altLang="ko-KR" dirty="0"/>
              <a:t>? </a:t>
            </a:r>
            <a:r>
              <a:rPr lang="ko-KR" altLang="en-US" dirty="0"/>
              <a:t>학습 데이터를 통해 학습을 진행하게 되면 도대체 무엇을 조정해야 하는 것일까요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우리가 앞에서 살펴본 선형 분류자의 기울기처럼 우리가 업데이트 </a:t>
            </a:r>
            <a:r>
              <a:rPr lang="ko-KR" altLang="en-US" dirty="0" err="1"/>
              <a:t>해나가야</a:t>
            </a:r>
            <a:r>
              <a:rPr lang="ko-KR" altLang="en-US" dirty="0"/>
              <a:t> 할 어떤 매개변수가 존재하는 것일까요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분명한 것 한가지는 </a:t>
            </a:r>
            <a:r>
              <a:rPr lang="ko-KR" altLang="en-US" b="1" dirty="0"/>
              <a:t>노드 간 연결의 강도를 조정해 나가야 한다는 점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하나의 노드 내에서 입력 값들의 합을 조정하거나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함수의 형태를 조정할 수도 있지만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단순히 노드 간 연결의 강도를 조정하는 것보다 훨씬 복잡한 작업입니다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48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단순한 방법이 제대로 동작한다면 그것을 이용하면 됩니다</a:t>
            </a:r>
            <a:r>
              <a:rPr lang="en-US" altLang="ko-KR" dirty="0"/>
              <a:t>. </a:t>
            </a:r>
            <a:r>
              <a:rPr lang="ko-KR" altLang="en-US" dirty="0"/>
              <a:t>이번에는 각각의 연결에 적용할 가중치를 함께 표현했습니다</a:t>
            </a:r>
            <a:r>
              <a:rPr lang="en-US" altLang="ko-KR" dirty="0"/>
              <a:t>. </a:t>
            </a:r>
            <a:r>
              <a:rPr lang="ko-KR" altLang="en-US" dirty="0"/>
              <a:t>낮은 가중치는 신호를 약화하며 높은 가중치는 신호를 강화합니다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가중치 기호 옆에 있는 숫자에 대해 설명하면</a:t>
            </a:r>
            <a:r>
              <a:rPr lang="en-US" altLang="ko-KR" dirty="0"/>
              <a:t>, </a:t>
            </a:r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w2,3</a:t>
            </a:r>
            <a:r>
              <a:rPr lang="ko-KR" altLang="en-US" dirty="0"/>
              <a:t>은 특정 계층의 노드 </a:t>
            </a:r>
            <a:r>
              <a:rPr lang="en-US" altLang="ko-KR" dirty="0"/>
              <a:t>2</a:t>
            </a:r>
            <a:r>
              <a:rPr lang="ko-KR" altLang="en-US" dirty="0"/>
              <a:t>에서 다음계층의 노드 </a:t>
            </a:r>
            <a:r>
              <a:rPr lang="en-US" altLang="ko-KR" dirty="0"/>
              <a:t>3</a:t>
            </a:r>
            <a:r>
              <a:rPr lang="ko-KR" altLang="en-US" dirty="0"/>
              <a:t>으로 전달되는 신호와 관련된 가중치를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이쯤되면</a:t>
            </a:r>
            <a:r>
              <a:rPr lang="ko-KR" altLang="en-US" dirty="0"/>
              <a:t> 여러분은 왜 꼭 하나의 노드가 직전 계층과 직후 계층의 모든 노드와 연결되어야 하는지 의문을 가질 수 있습니다</a:t>
            </a:r>
            <a:r>
              <a:rPr lang="en-US" altLang="ko-KR" dirty="0"/>
              <a:t>. </a:t>
            </a:r>
            <a:r>
              <a:rPr lang="ko-KR" altLang="en-US" dirty="0"/>
              <a:t>사실 꼭 이렇게 모든 노드가 연결 되어야 한다는 법은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모든 </a:t>
            </a:r>
            <a:r>
              <a:rPr lang="ko-KR" altLang="en-US" dirty="0" err="1"/>
              <a:t>노드간에</a:t>
            </a:r>
            <a:r>
              <a:rPr lang="ko-KR" altLang="en-US" dirty="0"/>
              <a:t> 연결을 하는 이유는</a:t>
            </a:r>
            <a:r>
              <a:rPr lang="en-US" altLang="ko-KR" dirty="0"/>
              <a:t>, </a:t>
            </a:r>
            <a:r>
              <a:rPr lang="ko-KR" altLang="en-US" dirty="0"/>
              <a:t>이렇게 해야 </a:t>
            </a:r>
            <a:r>
              <a:rPr lang="ko-KR" altLang="en-US" b="1" dirty="0"/>
              <a:t>프로그램으로 구현하기 편리</a:t>
            </a:r>
            <a:r>
              <a:rPr lang="ko-KR" altLang="en-US" dirty="0"/>
              <a:t>하며</a:t>
            </a:r>
            <a:endParaRPr lang="en-US" altLang="ko-KR" dirty="0"/>
          </a:p>
          <a:p>
            <a:r>
              <a:rPr lang="ko-KR" altLang="en-US" dirty="0"/>
              <a:t>문제를 해결하기 위해 필요로 하는 절대적인 최솟값보다 연결이 몇 개 </a:t>
            </a:r>
            <a:r>
              <a:rPr lang="ko-KR" altLang="en-US" dirty="0" err="1"/>
              <a:t>더있다고</a:t>
            </a:r>
            <a:r>
              <a:rPr lang="ko-KR" altLang="en-US" dirty="0"/>
              <a:t> 해서 문제가 </a:t>
            </a:r>
            <a:r>
              <a:rPr lang="ko-KR" altLang="en-US" dirty="0" err="1"/>
              <a:t>되는것이</a:t>
            </a:r>
            <a:r>
              <a:rPr lang="ko-KR" altLang="en-US" dirty="0"/>
              <a:t> 아니기 때문입니다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꼭 필요한 연결이 아니라고 하면 그 연결은 실제로 학습하는 과정에서 자동적으로 가중치가 매우 낮아지기 마련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말해 우리 네트워크가 가중치들의 값을 조정해 가며 출력 값을 개선해가는 과정에서</a:t>
            </a:r>
            <a:r>
              <a:rPr lang="en-US" altLang="ko-KR" dirty="0"/>
              <a:t>, </a:t>
            </a:r>
            <a:r>
              <a:rPr lang="ko-KR" altLang="en-US" b="1" dirty="0"/>
              <a:t>일부 가중치들은 </a:t>
            </a:r>
            <a:r>
              <a:rPr lang="en-US" altLang="ko-KR" b="1" dirty="0"/>
              <a:t>0</a:t>
            </a:r>
            <a:r>
              <a:rPr lang="ko-KR" altLang="en-US" b="1" dirty="0"/>
              <a:t>에 가까운 값 혹은 </a:t>
            </a:r>
            <a:r>
              <a:rPr lang="en-US" altLang="ko-KR" b="1" dirty="0"/>
              <a:t>0</a:t>
            </a:r>
            <a:r>
              <a:rPr lang="ko-KR" altLang="en-US" b="1" dirty="0"/>
              <a:t>을 가지게 된다</a:t>
            </a:r>
            <a:r>
              <a:rPr lang="ko-KR" altLang="en-US" dirty="0"/>
              <a:t>는 </a:t>
            </a:r>
            <a:r>
              <a:rPr lang="ko-KR" altLang="en-US" dirty="0" err="1"/>
              <a:t>의미고</a:t>
            </a:r>
            <a:endParaRPr lang="en-US" altLang="ko-KR" dirty="0"/>
          </a:p>
          <a:p>
            <a:r>
              <a:rPr lang="ko-KR" altLang="en-US" dirty="0"/>
              <a:t>이는 신호를 전달하지 않는다는 것이므로 </a:t>
            </a:r>
            <a:r>
              <a:rPr lang="ko-KR" altLang="en-US" b="1" dirty="0"/>
              <a:t>해당 연결은 사실상 끊어진 것이나 다름없게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454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53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노드는 각 입력 값의 합을 </a:t>
            </a:r>
            <a:r>
              <a:rPr lang="ko-KR" altLang="en-US" dirty="0" err="1"/>
              <a:t>구한후</a:t>
            </a:r>
            <a:r>
              <a:rPr lang="ko-KR" altLang="en-US" dirty="0"/>
              <a:t> 활성화 함수를 통해 출력합니다</a:t>
            </a:r>
            <a:r>
              <a:rPr lang="en-US" altLang="ko-KR" dirty="0"/>
              <a:t>. </a:t>
            </a:r>
            <a:r>
              <a:rPr lang="ko-KR" altLang="en-US" dirty="0"/>
              <a:t>활성화 함수로는 앞에서 본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사용할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시그모이드</a:t>
            </a:r>
            <a:r>
              <a:rPr lang="ko-KR" altLang="en-US" dirty="0"/>
              <a:t> 함수에서 </a:t>
            </a:r>
            <a:r>
              <a:rPr lang="en-US" altLang="ko-KR" dirty="0"/>
              <a:t>x</a:t>
            </a:r>
            <a:r>
              <a:rPr lang="ko-KR" altLang="en-US" dirty="0"/>
              <a:t>는 입력 값의 합</a:t>
            </a:r>
            <a:r>
              <a:rPr lang="en-US" altLang="ko-KR" dirty="0"/>
              <a:t>, y</a:t>
            </a:r>
            <a:r>
              <a:rPr lang="ko-KR" altLang="en-US" dirty="0"/>
              <a:t>는 </a:t>
            </a:r>
            <a:r>
              <a:rPr lang="ko-KR" altLang="en-US" dirty="0" err="1"/>
              <a:t>출력값의</a:t>
            </a:r>
            <a:r>
              <a:rPr lang="ko-KR" altLang="en-US" dirty="0"/>
              <a:t> 합을 의미합니다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가중치는 어떻게 초기화 </a:t>
            </a:r>
            <a:r>
              <a:rPr lang="ko-KR" altLang="en-US" dirty="0" err="1"/>
              <a:t>해야할까요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일단 임의의 값으로 초기화 해보겠습니다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이처럼 가중치의 초기 값을 임의의 값으로 지정하는 것은 나쁜 생각이 결코 아닙니다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앞에서 했던 선형 분류자의 기울기도 </a:t>
            </a:r>
            <a:r>
              <a:rPr lang="ko-KR" altLang="en-US" dirty="0" err="1"/>
              <a:t>학습해나가면서</a:t>
            </a:r>
            <a:r>
              <a:rPr lang="ko-KR" altLang="en-US" dirty="0"/>
              <a:t> 임의의 값이 점점 개선되어가는 것을 확인했듯이 말입니다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인공신경망에서도 동일하게 적용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40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우리가 보고 있는 작은 인공 신경망에는 겨우 </a:t>
            </a:r>
            <a:r>
              <a:rPr lang="en-US" altLang="ko-KR" dirty="0"/>
              <a:t>4</a:t>
            </a:r>
            <a:r>
              <a:rPr lang="ko-KR" altLang="en-US" dirty="0"/>
              <a:t>개의 가중치가 존재합니다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계층에 각각에 </a:t>
            </a:r>
            <a:r>
              <a:rPr lang="en-US" altLang="ko-KR" dirty="0"/>
              <a:t>2</a:t>
            </a:r>
            <a:r>
              <a:rPr lang="ko-KR" altLang="en-US" dirty="0"/>
              <a:t>개의 노드가 존재하니 가능한 조합이 총 </a:t>
            </a:r>
            <a:r>
              <a:rPr lang="en-US" altLang="ko-KR" dirty="0"/>
              <a:t>4</a:t>
            </a:r>
            <a:r>
              <a:rPr lang="ko-KR" altLang="en-US" dirty="0"/>
              <a:t>개가 되는 것이죠</a:t>
            </a:r>
            <a:endParaRPr lang="en-US" altLang="ko-KR" dirty="0"/>
          </a:p>
          <a:p>
            <a:r>
              <a:rPr lang="ko-KR" altLang="en-US" dirty="0"/>
              <a:t>다음 그림에 이를 표현해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5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계산을 시작해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 계층은 입력 계층이므로 입력 신호 값을 표현하는 것 외에는 어떤 작업도 필요하지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말해서 입력 노드에서는 입력 값에 활성화 함수를 적용하지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이유를 묻는다면 사실 딱히 답이 있는 것은 아닙니다</a:t>
            </a:r>
            <a:r>
              <a:rPr lang="en-US" altLang="ko-KR" dirty="0"/>
              <a:t>. </a:t>
            </a:r>
            <a:r>
              <a:rPr lang="ko-KR" altLang="en-US" dirty="0"/>
              <a:t>다만 역사적으로 그렇게 해왔다고 밖에 설명할 수 없을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두 번째 계층에서는 각각의 노드로 들어오는 입력 값들의 합에 대해 작업을 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그림은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 그림과 유사하지만 들어오는 신호를 조정하기 위해 가중치가 추가되어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826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번째 계층의 노드</a:t>
            </a:r>
            <a:r>
              <a:rPr lang="en-US" altLang="ko-KR" dirty="0"/>
              <a:t>1</a:t>
            </a:r>
            <a:r>
              <a:rPr lang="ko-KR" altLang="en-US" dirty="0"/>
              <a:t>을 보겠습니다</a:t>
            </a:r>
            <a:r>
              <a:rPr lang="en-US" altLang="ko-KR" dirty="0"/>
              <a:t>.</a:t>
            </a:r>
            <a:r>
              <a:rPr lang="ko-KR" altLang="en-US" dirty="0"/>
              <a:t> 입력 계층의 </a:t>
            </a:r>
            <a:r>
              <a:rPr lang="en-US" altLang="ko-KR" dirty="0"/>
              <a:t>2</a:t>
            </a:r>
            <a:r>
              <a:rPr lang="ko-KR" altLang="en-US" dirty="0"/>
              <a:t>개의 노드가 모두 연결 되어있으며</a:t>
            </a:r>
            <a:r>
              <a:rPr lang="en-US" altLang="ko-KR" dirty="0"/>
              <a:t>, </a:t>
            </a:r>
            <a:r>
              <a:rPr lang="ko-KR" altLang="en-US" dirty="0"/>
              <a:t>입력 노드의 값은 각각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0.5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번째 노드로부터의 연결은 가중치가 </a:t>
            </a:r>
            <a:r>
              <a:rPr lang="en-US" altLang="ko-KR" dirty="0"/>
              <a:t>0.9, </a:t>
            </a:r>
            <a:r>
              <a:rPr lang="ko-KR" altLang="en-US" dirty="0"/>
              <a:t>두 번째 노드로부터의 연결은 가중치가 </a:t>
            </a:r>
            <a:r>
              <a:rPr lang="en-US" altLang="ko-KR" dirty="0"/>
              <a:t>0.3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입력 값들에 대해 가중치를 곱하고 합계를 낸 값은 다음과 같이 계산할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입력의 합이라고 부르며 이렇게 입력한 합을 구하는 것을 조합한다 라고 표현하기도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우리가 신호를 조정하지 않았다면 </a:t>
            </a:r>
            <a:r>
              <a:rPr lang="en-US" altLang="ko-KR" dirty="0"/>
              <a:t>1.0 + 0.5 =1.5</a:t>
            </a:r>
            <a:r>
              <a:rPr lang="ko-KR" altLang="en-US" dirty="0"/>
              <a:t>라는 단순합을 결과로 얻었을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신경망에서 학습을 하는 대상은 가중치입니다</a:t>
            </a:r>
            <a:r>
              <a:rPr lang="en-US" altLang="ko-KR" dirty="0"/>
              <a:t>. </a:t>
            </a:r>
            <a:r>
              <a:rPr lang="ko-KR" altLang="en-US" dirty="0"/>
              <a:t>즉 점점 더 나은 결과를 </a:t>
            </a:r>
            <a:r>
              <a:rPr lang="ko-KR" altLang="en-US" dirty="0" err="1"/>
              <a:t>얻기위해</a:t>
            </a:r>
            <a:r>
              <a:rPr lang="ko-KR" altLang="en-US" dirty="0"/>
              <a:t> 가중치의 값을 반복적으로 업데이트 </a:t>
            </a:r>
            <a:r>
              <a:rPr lang="ko-KR" altLang="en-US" dirty="0" err="1"/>
              <a:t>해나가는</a:t>
            </a:r>
            <a:r>
              <a:rPr lang="ko-KR" altLang="en-US" dirty="0"/>
              <a:t> 것이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신경망 학습이므로 가중치가 반드시 포함되어야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38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19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</a:t>
            </a:r>
            <a:r>
              <a:rPr lang="en-US" altLang="ko-KR" dirty="0"/>
              <a:t> </a:t>
            </a:r>
            <a:r>
              <a:rPr lang="ko-KR" altLang="en-US" dirty="0"/>
              <a:t>남아있는 두 번째 계층의 노드</a:t>
            </a:r>
            <a:r>
              <a:rPr lang="en-US" altLang="ko-KR" dirty="0"/>
              <a:t>2</a:t>
            </a:r>
            <a:r>
              <a:rPr lang="ko-KR" altLang="en-US" dirty="0"/>
              <a:t>에 대해 동일한 방식으로 </a:t>
            </a:r>
            <a:r>
              <a:rPr lang="ko-KR" altLang="en-US" dirty="0" err="1"/>
              <a:t>출력값을</a:t>
            </a:r>
            <a:r>
              <a:rPr lang="ko-KR" altLang="en-US" dirty="0"/>
              <a:t> 알아내겠습니다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067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생물학적 뇌의 기본 단위인 뉴런</a:t>
            </a:r>
            <a:r>
              <a:rPr lang="en-US" altLang="ko-KR" dirty="0"/>
              <a:t>(</a:t>
            </a:r>
            <a:r>
              <a:rPr lang="ko-KR" altLang="en-US" dirty="0"/>
              <a:t>신경세포</a:t>
            </a:r>
            <a:r>
              <a:rPr lang="en-US" altLang="ko-KR" dirty="0"/>
              <a:t>)</a:t>
            </a:r>
            <a:r>
              <a:rPr lang="ko-KR" altLang="en-US" dirty="0"/>
              <a:t>을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종류에 상관없이 모든 뉴런은 한쪽 끝에서 다른 쪽 끝으로 전기신호를 전송합니다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가지돌기에서 </a:t>
            </a:r>
            <a:r>
              <a:rPr lang="ko-KR" altLang="en-US" dirty="0" err="1"/>
              <a:t>축삭을</a:t>
            </a:r>
            <a:r>
              <a:rPr lang="ko-KR" altLang="en-US" dirty="0"/>
              <a:t> 거쳐 </a:t>
            </a:r>
            <a:r>
              <a:rPr lang="ko-KR" altLang="en-US" dirty="0" err="1"/>
              <a:t>축삭말단까지</a:t>
            </a:r>
            <a:r>
              <a:rPr lang="ko-KR" altLang="en-US" dirty="0"/>
              <a:t> 전송하는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식으로 신호를 하나의 뉴런에서 </a:t>
            </a:r>
            <a:r>
              <a:rPr lang="ko-KR" altLang="en-US" dirty="0" err="1"/>
              <a:t>부터</a:t>
            </a:r>
            <a:r>
              <a:rPr lang="ko-KR" altLang="en-US" dirty="0"/>
              <a:t> 다른 뉴런으로 계속 전달합니다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우리의 몸은 이런 과정을 통해 빛</a:t>
            </a:r>
            <a:r>
              <a:rPr lang="en-US" altLang="ko-KR" dirty="0"/>
              <a:t>, </a:t>
            </a:r>
            <a:r>
              <a:rPr lang="ko-KR" altLang="en-US" dirty="0" err="1"/>
              <a:t>소리등</a:t>
            </a:r>
            <a:r>
              <a:rPr lang="ko-KR" altLang="en-US" dirty="0"/>
              <a:t> 다양한 감각을 인지할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1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</a:t>
            </a:r>
            <a:r>
              <a:rPr lang="en-US" altLang="ko-KR" dirty="0"/>
              <a:t> </a:t>
            </a:r>
            <a:r>
              <a:rPr lang="ko-KR" altLang="en-US" dirty="0"/>
              <a:t>우리가 계산 한 출력 값을 포함해 그림으로 표현하면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53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까지 수작업을 통해 </a:t>
            </a:r>
            <a:r>
              <a:rPr lang="en-US" altLang="ko-KR" dirty="0"/>
              <a:t>2</a:t>
            </a:r>
            <a:r>
              <a:rPr lang="ko-KR" altLang="en-US" dirty="0"/>
              <a:t>개의 출력 값을 구했습니다</a:t>
            </a:r>
            <a:r>
              <a:rPr lang="en-US" altLang="ko-KR" dirty="0"/>
              <a:t>. </a:t>
            </a:r>
            <a:r>
              <a:rPr lang="ko-KR" altLang="en-US" dirty="0"/>
              <a:t>대형 네트워크에서 이러한 수작업은 사실상 불가능에 가깝습니다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다행히도 수많은 계층과 노드를 가지는 복잡한 신경망이라고 하더라도 매우 간결하게 출력 값을 구할 수 있는 수학적 방법이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간결한 방법은 인간 뿐만 아니라 컴퓨터에게도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간결한 접근 방법을 제공하는 것이 바로 </a:t>
            </a:r>
            <a:r>
              <a:rPr lang="ko-KR" altLang="en-US" b="1" dirty="0"/>
              <a:t>행렬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다음장에서는 </a:t>
            </a:r>
            <a:r>
              <a:rPr lang="ko-KR" altLang="en-US" dirty="0" err="1"/>
              <a:t>행렬에대해</a:t>
            </a:r>
            <a:r>
              <a:rPr lang="ko-KR" altLang="en-US" dirty="0"/>
              <a:t>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849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참고로 행렬의 원소로 숫자만 가능한 것은 아닙니다</a:t>
            </a:r>
            <a:r>
              <a:rPr lang="en-US" altLang="ko-KR" dirty="0"/>
              <a:t>. </a:t>
            </a:r>
            <a:r>
              <a:rPr lang="ko-KR" altLang="en-US" dirty="0"/>
              <a:t>변수도 행렬의 원소가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행렬곱을</a:t>
            </a:r>
            <a:r>
              <a:rPr lang="ko-KR" altLang="en-US" dirty="0"/>
              <a:t> 배워 보면 행렬이 얼마나 유용한지 감을 잡을 수 있을 것입니다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41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위에서는 숫자 대신 문자를 </a:t>
            </a:r>
            <a:r>
              <a:rPr lang="ko-KR" altLang="en-US" dirty="0" err="1"/>
              <a:t>이용함으로서</a:t>
            </a:r>
            <a:r>
              <a:rPr lang="ko-KR" altLang="en-US" dirty="0"/>
              <a:t> </a:t>
            </a:r>
            <a:r>
              <a:rPr lang="ko-KR" altLang="en-US" dirty="0" err="1"/>
              <a:t>행렬곱을</a:t>
            </a:r>
            <a:r>
              <a:rPr lang="ko-KR" altLang="en-US" dirty="0"/>
              <a:t> 좀 더 일반적으로 표현했습니다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크기를 가지는 행렬에도 적용할 수 있도록 일반화해 표현한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크기를 가지는 행렬에도 적용이 가능하다고 말씀드렸는데</a:t>
            </a:r>
            <a:r>
              <a:rPr lang="en-US" altLang="ko-KR" dirty="0"/>
              <a:t>, </a:t>
            </a:r>
            <a:r>
              <a:rPr lang="ko-KR" altLang="en-US" dirty="0"/>
              <a:t>사실 여기에는 중요한 제약이 한 가지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</a:t>
            </a:r>
            <a:r>
              <a:rPr lang="en-US" altLang="ko-KR" dirty="0"/>
              <a:t> </a:t>
            </a:r>
            <a:r>
              <a:rPr lang="ko-KR" altLang="en-US" dirty="0"/>
              <a:t>행렬의 열과 두 번째 행렬의 행이 같아야 </a:t>
            </a:r>
            <a:r>
              <a:rPr lang="ko-KR" altLang="en-US" dirty="0" err="1"/>
              <a:t>행렬곱이</a:t>
            </a:r>
            <a:r>
              <a:rPr lang="ko-KR" altLang="en-US" dirty="0"/>
              <a:t>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</a:t>
            </a:r>
            <a:r>
              <a:rPr lang="ko-KR" altLang="en-US" dirty="0" err="1"/>
              <a:t>행렬곱을</a:t>
            </a:r>
            <a:r>
              <a:rPr lang="ko-KR" altLang="en-US" dirty="0"/>
              <a:t> </a:t>
            </a:r>
            <a:r>
              <a:rPr lang="ko-KR" altLang="en-US" dirty="0" err="1"/>
              <a:t>점곱</a:t>
            </a:r>
            <a:r>
              <a:rPr lang="ko-KR" altLang="en-US" dirty="0"/>
              <a:t> 또는 내적이라고 합니다</a:t>
            </a:r>
            <a:r>
              <a:rPr lang="en-US" altLang="ko-KR" dirty="0"/>
              <a:t>. </a:t>
            </a:r>
            <a:r>
              <a:rPr lang="ko-KR" altLang="en-US" dirty="0"/>
              <a:t>사실 </a:t>
            </a:r>
            <a:r>
              <a:rPr lang="ko-KR" altLang="en-US" dirty="0" err="1"/>
              <a:t>행렬곱에는</a:t>
            </a:r>
            <a:r>
              <a:rPr lang="ko-KR" altLang="en-US" dirty="0"/>
              <a:t> </a:t>
            </a:r>
            <a:r>
              <a:rPr lang="ko-KR" altLang="en-US" dirty="0" err="1"/>
              <a:t>교차곱등</a:t>
            </a:r>
            <a:r>
              <a:rPr lang="ko-KR" altLang="en-US" dirty="0"/>
              <a:t> 다른 종류의 </a:t>
            </a:r>
            <a:r>
              <a:rPr lang="ko-KR" altLang="en-US" dirty="0" err="1"/>
              <a:t>행렬곱도</a:t>
            </a:r>
            <a:r>
              <a:rPr lang="ko-KR" altLang="en-US" dirty="0"/>
              <a:t> 존재하지만 우리가 관심을 가져야 하는 </a:t>
            </a:r>
            <a:r>
              <a:rPr lang="ko-KR" altLang="en-US" dirty="0" err="1"/>
              <a:t>행렬곱은</a:t>
            </a:r>
            <a:r>
              <a:rPr lang="ko-KR" altLang="en-US" dirty="0"/>
              <a:t> 바로 </a:t>
            </a:r>
            <a:r>
              <a:rPr lang="ko-KR" altLang="en-US" dirty="0" err="1"/>
              <a:t>점곱</a:t>
            </a:r>
            <a:r>
              <a:rPr lang="ko-KR" altLang="en-US" dirty="0"/>
              <a:t> 하나입니다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31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이번에는 아무 의미 없는 변수 대신 신경망에서 의미가 있는 변수명을 넣어보겠습니다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지금 마법 같은 일이 벌어진 것을 눈치채셨나요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첫 번째 행렬은 </a:t>
            </a:r>
            <a:r>
              <a:rPr lang="en-US" altLang="ko-KR" dirty="0"/>
              <a:t>2</a:t>
            </a:r>
            <a:r>
              <a:rPr lang="ko-KR" altLang="en-US" dirty="0"/>
              <a:t>개 계층의 노드 간 가중치로 구성되어 있으며</a:t>
            </a:r>
            <a:r>
              <a:rPr lang="en-US" altLang="ko-KR" dirty="0"/>
              <a:t>, </a:t>
            </a:r>
            <a:r>
              <a:rPr lang="ko-KR" altLang="en-US" dirty="0"/>
              <a:t>두 번째 행렬은 입력 계층의 신호로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개의 행렬의 </a:t>
            </a:r>
            <a:r>
              <a:rPr lang="ko-KR" altLang="en-US" dirty="0" err="1"/>
              <a:t>행렬곱의</a:t>
            </a:r>
            <a:r>
              <a:rPr lang="ko-KR" altLang="en-US" dirty="0"/>
              <a:t> 결과는 바로 두 번째 계층의 각 노드로 전달되는 입력의 합을 담고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말해 결과 행렬에서 첫 번째 노드는 </a:t>
            </a:r>
            <a:r>
              <a:rPr lang="en-US" altLang="ko-KR" dirty="0"/>
              <a:t>input_1</a:t>
            </a:r>
            <a:r>
              <a:rPr lang="ko-KR" altLang="en-US" dirty="0"/>
              <a:t>이 가중치 </a:t>
            </a:r>
            <a:r>
              <a:rPr lang="en-US" altLang="ko-KR" dirty="0"/>
              <a:t>w1,1</a:t>
            </a:r>
            <a:r>
              <a:rPr lang="ko-KR" altLang="en-US" dirty="0"/>
              <a:t>에 의해 조정된 값과 </a:t>
            </a:r>
            <a:r>
              <a:rPr lang="en-US" altLang="ko-KR" dirty="0"/>
              <a:t>input_2</a:t>
            </a:r>
            <a:r>
              <a:rPr lang="ko-KR" altLang="en-US" dirty="0"/>
              <a:t>가 가중치 </a:t>
            </a:r>
            <a:r>
              <a:rPr lang="en-US" altLang="ko-KR" dirty="0"/>
              <a:t>w2,1</a:t>
            </a:r>
            <a:r>
              <a:rPr lang="ko-KR" altLang="en-US" dirty="0"/>
              <a:t>에 의해 조정된 값이 더해진 결과인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 값은 </a:t>
            </a:r>
            <a:r>
              <a:rPr lang="ko-KR" altLang="en-US" dirty="0" err="1"/>
              <a:t>시그모이드</a:t>
            </a:r>
            <a:r>
              <a:rPr lang="ko-KR" altLang="en-US" dirty="0"/>
              <a:t> 활성화 함수에 입력 값</a:t>
            </a:r>
            <a:r>
              <a:rPr lang="en-US" altLang="ko-KR" dirty="0"/>
              <a:t>x</a:t>
            </a:r>
            <a:r>
              <a:rPr lang="ko-KR" altLang="en-US" dirty="0"/>
              <a:t>로 전달됩니다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402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우리는 두 번째 계층의 각 노드에 전달되는 입력의 합의 계산을 </a:t>
            </a:r>
            <a:r>
              <a:rPr lang="ko-KR" altLang="en-US" dirty="0" err="1"/>
              <a:t>행렬곱을</a:t>
            </a:r>
            <a:r>
              <a:rPr lang="ko-KR" altLang="en-US" dirty="0"/>
              <a:t> 이용해 표현할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76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여기에서</a:t>
            </a:r>
            <a:r>
              <a:rPr lang="en-US" altLang="ko-KR" dirty="0"/>
              <a:t> W</a:t>
            </a:r>
            <a:r>
              <a:rPr lang="ko-KR" altLang="en-US" dirty="0"/>
              <a:t>는 가중치의 행렬입니다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ko-KR" altLang="en-US" dirty="0"/>
              <a:t>는 입력 값들의 행렬입니다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는 두 번째 계층으로 들어온 신호들의 조정된 합으로 이루어진 행렬입니다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보통 행렬을 표기할 때에는 일반 숫자를 담은 변수와 구분하기 위해 굵은 글씨로 표현합니다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이제 우리는 각각의 계층에 노드가 몇 개씩 존재하는지 크게 신경 쓸 필요가 없어졌습니다</a:t>
            </a:r>
            <a:r>
              <a:rPr lang="en-US" altLang="ko-KR" dirty="0"/>
              <a:t>. </a:t>
            </a:r>
            <a:r>
              <a:rPr lang="ko-KR" altLang="en-US" dirty="0"/>
              <a:t>만약 더 많은 노드가 존재하면 그저 행렬이 더 </a:t>
            </a:r>
            <a:r>
              <a:rPr lang="ko-KR" altLang="en-US" dirty="0" err="1"/>
              <a:t>커질뿐입니다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나머지 복잡한 연산은 컴퓨터가 알아서 해줄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07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 = W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∙ I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는 특정 계층과 그 다음 계층 사이에 적용되는 계산입니다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만약 우리가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개의 계층을 가진다면 우리는 두번째 계층의 결과 값을 세번째 계층의 </a:t>
            </a:r>
            <a:r>
              <a:rPr lang="ko-KR" alt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입력값으로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ko-KR" altLang="en-US" dirty="0">
                <a:latin typeface="Cambria Math" panose="02040503050406030204" pitchFamily="18" charset="0"/>
              </a:rPr>
              <a:t>여기에 가중치를 적용하는 식으로 그저 </a:t>
            </a:r>
            <a:r>
              <a:rPr lang="ko-KR" altLang="en-US" dirty="0" err="1">
                <a:latin typeface="Cambria Math" panose="02040503050406030204" pitchFamily="18" charset="0"/>
              </a:rPr>
              <a:t>행렬곱을</a:t>
            </a:r>
            <a:r>
              <a:rPr lang="ko-KR" altLang="en-US" dirty="0">
                <a:latin typeface="Cambria Math" panose="02040503050406030204" pitchFamily="18" charset="0"/>
              </a:rPr>
              <a:t> 한 번 더 반복하면 됩니다</a:t>
            </a:r>
            <a:r>
              <a:rPr lang="en-US" altLang="ko-KR" dirty="0">
                <a:latin typeface="Cambria Math" panose="02040503050406030204" pitchFamily="18" charset="0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275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그림이 복잡해지는 것을 막기 위해서 가중치는 일부만 표시했으니 혼동 없기 바랍니다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몇 가지 새로운 용어에 대해 설명하겠습니다</a:t>
            </a:r>
            <a:r>
              <a:rPr lang="en-US" altLang="ko-KR" dirty="0"/>
              <a:t>. </a:t>
            </a:r>
            <a:r>
              <a:rPr lang="ko-KR" altLang="en-US" dirty="0"/>
              <a:t>계층 </a:t>
            </a:r>
            <a:r>
              <a:rPr lang="en-US" altLang="ko-KR" dirty="0"/>
              <a:t>1</a:t>
            </a:r>
            <a:r>
              <a:rPr lang="ko-KR" altLang="en-US" dirty="0"/>
              <a:t>은 입력계층이라 부르며 마지막 계층인 계층 </a:t>
            </a:r>
            <a:r>
              <a:rPr lang="en-US" altLang="ko-KR" dirty="0"/>
              <a:t>3</a:t>
            </a:r>
            <a:r>
              <a:rPr lang="ko-KR" altLang="en-US"/>
              <a:t>은 </a:t>
            </a:r>
            <a:r>
              <a:rPr lang="ko-KR" altLang="en-US" smtClean="0"/>
              <a:t>출력 계층이라고 </a:t>
            </a:r>
            <a:r>
              <a:rPr lang="ko-KR" altLang="en-US" dirty="0"/>
              <a:t>부릅니다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중간에 </a:t>
            </a:r>
            <a:r>
              <a:rPr lang="ko-KR" altLang="en-US" dirty="0"/>
              <a:t>위치하는 계층 </a:t>
            </a:r>
            <a:r>
              <a:rPr lang="en-US" altLang="ko-KR" dirty="0"/>
              <a:t>2</a:t>
            </a:r>
            <a:r>
              <a:rPr lang="ko-KR" altLang="en-US" dirty="0"/>
              <a:t>는 </a:t>
            </a:r>
            <a:r>
              <a:rPr lang="ko-KR" altLang="en-US" dirty="0" smtClean="0"/>
              <a:t>은닉 계층이라고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은닉 계층이 이런 이름이 된 특별한 이유는 없지만 중간계층의 결과 값은 마지막 계층과는 다르게 명백히 드러나지 않기 때문에 </a:t>
            </a:r>
            <a:r>
              <a:rPr lang="en-US" altLang="ko-KR" dirty="0"/>
              <a:t>‘</a:t>
            </a:r>
            <a:r>
              <a:rPr lang="ko-KR" altLang="en-US" dirty="0" smtClean="0"/>
              <a:t>은닉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 </a:t>
            </a:r>
            <a:r>
              <a:rPr lang="ko-KR" altLang="en-US" dirty="0"/>
              <a:t>부른다고 생각하면 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68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 계층은 항상 이런 식으로 입력 값을 표시만 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중간의 은닉 계층입니다</a:t>
            </a:r>
            <a:r>
              <a:rPr lang="en-US" altLang="ko-KR" dirty="0"/>
              <a:t>. </a:t>
            </a:r>
            <a:r>
              <a:rPr lang="ko-KR" altLang="en-US" dirty="0"/>
              <a:t>은닉 계층의 각 노드는 입력 계층의 모든 노드와 연결되어 있으므로 각 입력 신호로부터 어느정도 영향을 받게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직접 계산을 하지는 않을 것이기에 행렬로 표현할 필요가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은닉 계층으로 들어오는 입력 값은 </a:t>
            </a:r>
            <a:r>
              <a:rPr lang="en-US" altLang="ko-KR" dirty="0"/>
              <a:t>X=W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∙I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입니다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. I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는 입력 신호의 행렬이며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는 가중치의 행렬입니다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. I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는 이미 만들어 뒀지만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는 어떻게 구해야 할까요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</a:p>
          <a:p>
            <a:r>
              <a:rPr lang="ko-KR" altLang="en-US" dirty="0">
                <a:latin typeface="Cambria Math" panose="02040503050406030204" pitchFamily="18" charset="0"/>
              </a:rPr>
              <a:t>앞의 그림은 가중치의 일부만 표시했는데 이 값들은 임의로 정해준 값입니다</a:t>
            </a:r>
            <a:r>
              <a:rPr lang="en-US" altLang="ko-KR" dirty="0">
                <a:latin typeface="Cambria Math" panose="02040503050406030204" pitchFamily="18" charset="0"/>
              </a:rPr>
              <a:t>. </a:t>
            </a:r>
            <a:r>
              <a:rPr lang="ko-KR" altLang="en-US" dirty="0">
                <a:latin typeface="Cambria Math" panose="02040503050406030204" pitchFamily="18" charset="0"/>
              </a:rPr>
              <a:t>전체 가중치를 임의로 정해서 다음과 같이 행렬로 표기하겠습니다</a:t>
            </a:r>
            <a:r>
              <a:rPr lang="en-US" altLang="ko-KR" dirty="0">
                <a:latin typeface="Cambria Math" panose="02040503050406030204" pitchFamily="18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3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과학자들의 관찰에 의하면 뉴런은 입력을 받았을 때 즉시 반응하지는 않습니다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대신에 입력이 누적되어 어떤 수준으로 커진 경우에만 출력을 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 입력 값이 어떤 </a:t>
            </a:r>
            <a:r>
              <a:rPr lang="ko-KR" altLang="en-US" b="1" dirty="0" err="1"/>
              <a:t>분계점</a:t>
            </a:r>
            <a:r>
              <a:rPr lang="en-US" altLang="ko-KR" dirty="0"/>
              <a:t>(Threshold)</a:t>
            </a:r>
            <a:r>
              <a:rPr lang="ko-KR" altLang="en-US" dirty="0"/>
              <a:t>에 도달해야 출력이 발생하는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87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이로써 가중치 행렬은 준비가 끝났습니다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21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241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3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제대로 계산이 된 건지 확인하기 위해 첫 번째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 계산을 해보도록 합시다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510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계층 </a:t>
            </a:r>
            <a:r>
              <a:rPr lang="en-US" altLang="ko-KR" dirty="0"/>
              <a:t>2</a:t>
            </a:r>
            <a:r>
              <a:rPr lang="ko-KR" altLang="en-US" dirty="0"/>
              <a:t>의 결과 값을 구했는데</a:t>
            </a:r>
            <a:r>
              <a:rPr lang="en-US" altLang="ko-KR" dirty="0"/>
              <a:t>, </a:t>
            </a:r>
            <a:r>
              <a:rPr lang="ko-KR" altLang="en-US" dirty="0"/>
              <a:t>만약 신경망이 </a:t>
            </a:r>
            <a:r>
              <a:rPr lang="en-US" altLang="ko-KR" dirty="0"/>
              <a:t>2</a:t>
            </a:r>
            <a:r>
              <a:rPr lang="ko-KR" altLang="en-US" dirty="0"/>
              <a:t>계층 신경망이었다면 우리의 작업은 이걸로 끝이지만 </a:t>
            </a:r>
            <a:r>
              <a:rPr lang="en-US" altLang="ko-KR" dirty="0"/>
              <a:t>3</a:t>
            </a:r>
            <a:r>
              <a:rPr lang="ko-KR" altLang="en-US" dirty="0"/>
              <a:t>계층 신경망에서 작업을 하고있으니 한 단계 더 나아가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32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계층 </a:t>
            </a:r>
            <a:r>
              <a:rPr lang="en-US" altLang="ko-KR" dirty="0"/>
              <a:t>3</a:t>
            </a:r>
            <a:r>
              <a:rPr lang="ko-KR" altLang="en-US" dirty="0"/>
              <a:t>에서도 계층 </a:t>
            </a:r>
            <a:r>
              <a:rPr lang="en-US" altLang="ko-KR" dirty="0"/>
              <a:t>2</a:t>
            </a:r>
            <a:r>
              <a:rPr lang="ko-KR" altLang="en-US" dirty="0"/>
              <a:t>에서의 작업과 딱히 다를 것이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계층 </a:t>
            </a:r>
            <a:r>
              <a:rPr lang="en-US" altLang="ko-KR" dirty="0"/>
              <a:t>2</a:t>
            </a:r>
            <a:r>
              <a:rPr lang="ko-KR" altLang="en-US" dirty="0"/>
              <a:t>의 결과 값과 가중치를 </a:t>
            </a:r>
            <a:r>
              <a:rPr lang="ko-KR" altLang="en-US" dirty="0" err="1"/>
              <a:t>행렬곱하고</a:t>
            </a:r>
            <a:r>
              <a:rPr lang="ko-KR" altLang="en-US" dirty="0"/>
              <a:t> 여기에 활성화 함수를 적용하면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최종 계층의 입력 값으로 사용될 </a:t>
            </a:r>
            <a:r>
              <a:rPr lang="en-US" altLang="ko-KR" dirty="0"/>
              <a:t>X</a:t>
            </a:r>
            <a:r>
              <a:rPr lang="ko-KR" altLang="en-US" dirty="0"/>
              <a:t>를 구해보겠습니다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73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4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59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신경망에 신호가 입력되어 단계적으로 계층들을 거치면서 최종 결과 값을 내는 과정을 모두 살펴봤습니다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단계는 지금 얻은 결과 값을 학습 데이터의 실제 값과 비교해 오차를 </a:t>
            </a:r>
            <a:r>
              <a:rPr lang="ko-KR" altLang="en-US" dirty="0" err="1"/>
              <a:t>구할것입니다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여기에서 구한 오차를 이용해 우리의 신경망을 정교하게 업데이트해감으로써 보다 개선된 결과 값을 내는 것이 우리가 </a:t>
            </a:r>
            <a:r>
              <a:rPr lang="ko-KR" altLang="en-US" dirty="0" smtClean="0"/>
              <a:t>할 일입니다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/>
              <a:t>이 부분이 인공 신경망에서 가장 중요하면서도 이해가 어려운 부분일 것입니다</a:t>
            </a:r>
            <a:r>
              <a:rPr lang="en-US" altLang="ko-KR" dirty="0"/>
              <a:t>. </a:t>
            </a:r>
            <a:r>
              <a:rPr lang="ko-KR" altLang="en-US" dirty="0"/>
              <a:t>다음 장에서 이를 최대한 상세하게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60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그림은 입력이 분계점을 통과할 정도로 충분히 커져야만 출력을 생성해낸다는 것을 다이얼을 돌리는 것에 비유해 표현한 그림입니다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3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신호를 받아 특정 분계점을 넘어서는 경우에 출력 신호를 생성해주는 함수를 </a:t>
            </a:r>
            <a:r>
              <a:rPr lang="ko-KR" altLang="en-US" b="1" dirty="0"/>
              <a:t>활성화 함수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활성화 함수 중 가장 단순한 형태인 </a:t>
            </a:r>
            <a:r>
              <a:rPr lang="ko-KR" altLang="en-US" b="1" dirty="0"/>
              <a:t>계단 함수</a:t>
            </a:r>
            <a:r>
              <a:rPr lang="ko-KR" altLang="en-US" dirty="0"/>
              <a:t>는 다음과 같이 표현됩니다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그래프에서 보듯이 입력 값이 작은 경우에는 출력 값은 </a:t>
            </a:r>
            <a:r>
              <a:rPr lang="en-US" altLang="ko-KR" dirty="0"/>
              <a:t>0</a:t>
            </a:r>
            <a:r>
              <a:rPr lang="ko-KR" altLang="en-US" dirty="0"/>
              <a:t>이 됩니다</a:t>
            </a:r>
            <a:r>
              <a:rPr lang="en-US" altLang="ko-KR" dirty="0"/>
              <a:t>. </a:t>
            </a:r>
            <a:r>
              <a:rPr lang="ko-KR" altLang="en-US" dirty="0"/>
              <a:t>하지만 일단 입력 값이 </a:t>
            </a:r>
            <a:r>
              <a:rPr lang="ko-KR" altLang="en-US" dirty="0" err="1"/>
              <a:t>분계점</a:t>
            </a:r>
            <a:r>
              <a:rPr lang="ko-KR" altLang="en-US" dirty="0"/>
              <a:t> 이상 되면 출력 값은 갑자기 올라가게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이와 같은 인공 뉴런의 반응은 생물학적 뉴런의 반응과 유사한 면이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</a:t>
            </a:r>
            <a:r>
              <a:rPr lang="ko-KR" altLang="en-US" dirty="0" err="1"/>
              <a:t>입력값이</a:t>
            </a:r>
            <a:r>
              <a:rPr lang="ko-KR" altLang="en-US" dirty="0"/>
              <a:t> 분계점에 이르러 출력을 발생시키는 현상을 일컬어 뉴런이 </a:t>
            </a:r>
            <a:r>
              <a:rPr lang="ko-KR" altLang="en-US" b="0" dirty="0" err="1"/>
              <a:t>작동</a:t>
            </a:r>
            <a:r>
              <a:rPr lang="ko-KR" altLang="en-US" dirty="0" err="1"/>
              <a:t>한다라고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28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시그모이드</a:t>
            </a:r>
            <a:r>
              <a:rPr lang="ko-KR" altLang="en-US" dirty="0"/>
              <a:t> 함수는 계단함수보다 부드러운 형태를 가지게 되는 함수입니다</a:t>
            </a:r>
            <a:r>
              <a:rPr lang="en-US" altLang="ko-KR" dirty="0"/>
              <a:t>. </a:t>
            </a:r>
            <a:r>
              <a:rPr lang="ko-KR" altLang="en-US" dirty="0"/>
              <a:t>이는 보다 자연스럽고 현실에 가깝습니다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가만히 </a:t>
            </a:r>
            <a:r>
              <a:rPr lang="ko-KR" altLang="en-US" dirty="0" err="1"/>
              <a:t>들여다</a:t>
            </a:r>
            <a:r>
              <a:rPr lang="ko-KR" altLang="en-US" dirty="0"/>
              <a:t> 보면 우리가 살고 있는 대자연의 모든 것은 대부분 날카롭고 딱딱한 모서리를 가지지 않는다는 점을 알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우리는 앞으로 인공 신경망을 만들 때 이처럼 부드러운 </a:t>
            </a:r>
            <a:r>
              <a:rPr lang="en-US" altLang="ko-KR" dirty="0"/>
              <a:t>S</a:t>
            </a:r>
            <a:r>
              <a:rPr lang="ko-KR" altLang="en-US" dirty="0"/>
              <a:t>자 형태를 가지는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활용할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인공지능 연구자들은 </a:t>
            </a:r>
            <a:r>
              <a:rPr lang="ko-KR" altLang="en-US" dirty="0" err="1"/>
              <a:t>시그모이드</a:t>
            </a:r>
            <a:r>
              <a:rPr lang="ko-KR" altLang="en-US" dirty="0"/>
              <a:t> 외에 다른 함수들을 이용하기도 하지만</a:t>
            </a:r>
            <a:r>
              <a:rPr lang="en-US" altLang="ko-KR" dirty="0"/>
              <a:t>, </a:t>
            </a:r>
            <a:r>
              <a:rPr lang="ko-KR" altLang="en-US" dirty="0" err="1"/>
              <a:t>시그모이드는</a:t>
            </a:r>
            <a:r>
              <a:rPr lang="ko-KR" altLang="en-US" dirty="0"/>
              <a:t> 단순하면서도 전통적으로 많이 쓰여온 함수이므로</a:t>
            </a:r>
            <a:endParaRPr lang="en-US" altLang="ko-KR" dirty="0"/>
          </a:p>
          <a:p>
            <a:r>
              <a:rPr lang="ko-KR" altLang="en-US" dirty="0"/>
              <a:t>인공신경망을 처음 공부하는 우리에게는 안성맞춤입니다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활성화 함수에는 </a:t>
            </a:r>
            <a:r>
              <a:rPr lang="ko-KR" altLang="en-US" dirty="0" err="1"/>
              <a:t>시금고이드</a:t>
            </a:r>
            <a:r>
              <a:rPr lang="ko-KR" altLang="en-US" dirty="0"/>
              <a:t> 함수 외에도 </a:t>
            </a:r>
            <a:r>
              <a:rPr lang="ko-KR" altLang="en-US" dirty="0" err="1"/>
              <a:t>쌍곡탄젠트</a:t>
            </a:r>
            <a:r>
              <a:rPr lang="en-US" altLang="ko-KR" dirty="0"/>
              <a:t>, </a:t>
            </a:r>
            <a:r>
              <a:rPr lang="en-US" altLang="ko-KR" dirty="0" err="1"/>
              <a:t>ReLU</a:t>
            </a:r>
            <a:r>
              <a:rPr lang="en-US" altLang="ko-KR" dirty="0"/>
              <a:t>(</a:t>
            </a:r>
            <a:r>
              <a:rPr lang="ko-KR" altLang="en-US" dirty="0" err="1"/>
              <a:t>렐루라고</a:t>
            </a:r>
            <a:r>
              <a:rPr lang="ko-KR" altLang="en-US" dirty="0"/>
              <a:t> 읽음</a:t>
            </a:r>
            <a:r>
              <a:rPr lang="en-US" altLang="ko-KR" dirty="0"/>
              <a:t>), Leaky </a:t>
            </a:r>
            <a:r>
              <a:rPr lang="en-US" altLang="ko-KR" dirty="0" err="1"/>
              <a:t>ReLU</a:t>
            </a:r>
            <a:r>
              <a:rPr lang="en-US" altLang="ko-KR" dirty="0"/>
              <a:t>, </a:t>
            </a:r>
            <a:r>
              <a:rPr lang="en-US" altLang="ko-KR" dirty="0" err="1"/>
              <a:t>Maxout</a:t>
            </a:r>
            <a:r>
              <a:rPr lang="en-US" altLang="ko-KR" dirty="0"/>
              <a:t>, ELU</a:t>
            </a:r>
            <a:r>
              <a:rPr lang="ko-KR" altLang="en-US" dirty="0"/>
              <a:t>등 많은 종류가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현업에서는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함수가 사용하기에는 몇가지 문제가 있어서 더는 사용이 권장되지 않습니다</a:t>
            </a:r>
            <a:r>
              <a:rPr lang="en-US" altLang="ko-KR" dirty="0"/>
              <a:t>. </a:t>
            </a:r>
            <a:r>
              <a:rPr lang="ko-KR" altLang="en-US" dirty="0"/>
              <a:t>현 시점에서는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함수가 가장 많이 사용된다는 점도 참고하기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1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시그모이드</a:t>
            </a:r>
            <a:r>
              <a:rPr lang="ko-KR" altLang="en-US" dirty="0"/>
              <a:t> 함수는 때로 로지스틱 함수라고 부르기도 하며</a:t>
            </a:r>
            <a:r>
              <a:rPr lang="en-US" altLang="ko-KR" dirty="0"/>
              <a:t>, </a:t>
            </a:r>
            <a:r>
              <a:rPr lang="ko-KR" altLang="en-US" dirty="0"/>
              <a:t>수식으로는 다음과 같이 표현됩니다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‘e’</a:t>
            </a:r>
            <a:r>
              <a:rPr lang="ko-KR" altLang="en-US" dirty="0"/>
              <a:t>라는 기호는 </a:t>
            </a:r>
            <a:r>
              <a:rPr lang="en-US" altLang="ko-KR" dirty="0"/>
              <a:t>2.71828.. </a:t>
            </a:r>
            <a:r>
              <a:rPr lang="ko-KR" altLang="en-US" dirty="0"/>
              <a:t>이라는 상수로서 수학이나 물리학에서 흔히 사용되는 상수입니다</a:t>
            </a:r>
            <a:r>
              <a:rPr lang="en-US" altLang="ko-KR" dirty="0"/>
              <a:t>. </a:t>
            </a:r>
            <a:r>
              <a:rPr lang="ko-KR" altLang="en-US" dirty="0" err="1"/>
              <a:t>오일러의</a:t>
            </a:r>
            <a:r>
              <a:rPr lang="ko-KR" altLang="en-US" dirty="0"/>
              <a:t> 수</a:t>
            </a:r>
            <a:r>
              <a:rPr lang="en-US" altLang="ko-KR" dirty="0"/>
              <a:t>, </a:t>
            </a:r>
            <a:r>
              <a:rPr lang="ko-KR" altLang="en-US" dirty="0"/>
              <a:t>자연상수</a:t>
            </a:r>
            <a:r>
              <a:rPr lang="en-US" altLang="ko-KR" dirty="0"/>
              <a:t>, </a:t>
            </a:r>
            <a:r>
              <a:rPr lang="ko-KR" altLang="en-US" dirty="0" err="1"/>
              <a:t>네이피어</a:t>
            </a:r>
            <a:r>
              <a:rPr lang="ko-KR" altLang="en-US" dirty="0"/>
              <a:t> 상수 등으로 불리기도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수식은 단순히 </a:t>
            </a:r>
            <a:r>
              <a:rPr lang="ko-KR" altLang="en-US" dirty="0" err="1"/>
              <a:t>입력값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에 마이너스를 붙이고 이를 </a:t>
            </a:r>
            <a:r>
              <a:rPr lang="en-US" altLang="ko-KR" dirty="0"/>
              <a:t>e</a:t>
            </a:r>
            <a:r>
              <a:rPr lang="ko-KR" altLang="en-US" dirty="0"/>
              <a:t>의 지수로 취합니다</a:t>
            </a:r>
            <a:r>
              <a:rPr lang="en-US" altLang="ko-KR" dirty="0"/>
              <a:t>. </a:t>
            </a:r>
            <a:r>
              <a:rPr lang="ko-KR" altLang="en-US" dirty="0"/>
              <a:t>여기에 </a:t>
            </a:r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ko-KR" altLang="en-US" dirty="0" err="1"/>
              <a:t>더한뒤</a:t>
            </a:r>
            <a:r>
              <a:rPr lang="ko-KR" altLang="en-US" dirty="0"/>
              <a:t> 역수를 취하면 위의 식이 나오는 겁니다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어려울것</a:t>
            </a:r>
            <a:r>
              <a:rPr lang="ko-KR" altLang="en-US" dirty="0"/>
              <a:t>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00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뉴런 이야기로 다시 돌아와서 인공 뉴런을 어떻게 </a:t>
            </a:r>
            <a:r>
              <a:rPr lang="ko-KR" altLang="en-US" dirty="0" err="1"/>
              <a:t>모델화</a:t>
            </a:r>
            <a:r>
              <a:rPr lang="ko-KR" altLang="en-US" dirty="0"/>
              <a:t> 할지 생각해 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인지해야 할 점은 실제 생물학적 뉴런은 한 개의 입력이 아니라</a:t>
            </a:r>
            <a:r>
              <a:rPr lang="en-US" altLang="ko-KR" dirty="0"/>
              <a:t>, </a:t>
            </a:r>
            <a:r>
              <a:rPr lang="ko-KR" altLang="en-US" dirty="0"/>
              <a:t>여러 개의 입력을 받는다는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뉴런은 여러 개의 입력을 받아 어떻게 처리할까요</a:t>
            </a:r>
            <a:r>
              <a:rPr lang="en-US" altLang="ko-KR" dirty="0"/>
              <a:t>? </a:t>
            </a:r>
            <a:r>
              <a:rPr lang="ko-KR" altLang="en-US" dirty="0"/>
              <a:t>뉴런에서는 각각의 입력을 더해줍니다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 이 입력 값을 이용해 출력을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35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그림은 위에서 설명했던 과정을 그림으로 나타낸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 </a:t>
            </a:r>
            <a:r>
              <a:rPr lang="en-US" altLang="ko-KR" dirty="0"/>
              <a:t>a, b, c</a:t>
            </a:r>
            <a:r>
              <a:rPr lang="ko-KR" altLang="en-US" dirty="0"/>
              <a:t>의 합인 </a:t>
            </a:r>
            <a:r>
              <a:rPr lang="en-US" altLang="ko-KR" dirty="0"/>
              <a:t>x</a:t>
            </a:r>
            <a:r>
              <a:rPr lang="ko-KR" altLang="en-US" dirty="0"/>
              <a:t>가 분계점을 넘어설 정도로 충분히 크지 않다면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함수는 아무것도 출력하지 않게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</a:t>
            </a:r>
            <a:r>
              <a:rPr lang="en-US" altLang="ko-KR" dirty="0"/>
              <a:t>x</a:t>
            </a:r>
            <a:r>
              <a:rPr lang="ko-KR" altLang="en-US" dirty="0"/>
              <a:t>가 분계점을 넘으면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함수는 이 뉴런을 작동시킵니다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흥미로운 점은 나머지 입력 값들이 매우 작다고 하더라도 단지 </a:t>
            </a:r>
            <a:r>
              <a:rPr lang="en-US" altLang="ko-KR" dirty="0"/>
              <a:t>1</a:t>
            </a:r>
            <a:r>
              <a:rPr lang="ko-KR" altLang="en-US" dirty="0"/>
              <a:t>개의 입력 값만 충분히 크다면 뉴런은 작동할 수 있다는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6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595B3-829A-42B2-9D85-78417732D4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21792"/>
            <a:ext cx="9144000" cy="1014413"/>
          </a:xfrm>
        </p:spPr>
        <p:txBody>
          <a:bodyPr anchor="b"/>
          <a:lstStyle>
            <a:lvl1pPr algn="ctr">
              <a:defRPr sz="6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2B3FE96D-44A4-4631-9E76-0D7C574BA10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61075" y="6607423"/>
            <a:ext cx="9144000" cy="1826"/>
          </a:xfrm>
          <a:prstGeom prst="line">
            <a:avLst/>
          </a:prstGeom>
          <a:noFill/>
          <a:ln w="9525">
            <a:solidFill>
              <a:srgbClr val="3B6EA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dirty="0">
              <a:ea typeface="나눔스퀘어" panose="020B0600000101010101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48E10702-6C8E-4E31-B281-77C19EC3D461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-3081338" y="3081337"/>
            <a:ext cx="6858000" cy="695325"/>
          </a:xfrm>
          <a:prstGeom prst="rect">
            <a:avLst/>
          </a:prstGeom>
          <a:solidFill>
            <a:srgbClr val="3B6EA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anose="05000000000000000000" pitchFamily="2" charset="2"/>
              <a:buChar char="§"/>
              <a:defRPr/>
            </a:pPr>
            <a:endParaRPr lang="en-US" altLang="ko-KR" dirty="0">
              <a:ea typeface="나눔스퀘어" panose="020B0600000101010101"/>
            </a:endParaRPr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0EB3891D-19FD-4B18-9381-90F98110A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1875" y="6213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" panose="020B0600000101010101"/>
              </a:defRPr>
            </a:lvl1pPr>
          </a:lstStyle>
          <a:p>
            <a:fld id="{B9154E3B-2790-45AB-9A85-320C4C8F03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168161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2B754-E1EF-4859-8521-E8042D13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503FA0-757C-4609-981F-404106103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0017B-F3DD-4CE7-B2E6-A38B21B0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81705-4A4A-4CFE-BCFB-E12312655AC9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EFB53-7A87-4347-9D6F-8B310F3D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D36BB3-992C-4E75-A258-1A34DFB4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7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EBB337-5B0C-4332-874D-5EBA6A8B6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C4695E-D330-47DD-B7C3-6E829C9EA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83ADD-427E-43C5-9654-47D05483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CE238E-A3B0-4C41-86FB-4919629DA227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ADBC1-738F-47E5-AB59-FFAE0F9D9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7AE79-0C86-47B5-98B0-846782AE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6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6FD5E-9D1F-49DF-AA00-25473440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65126"/>
            <a:ext cx="9143999" cy="1266264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BFAE7-3C2B-449E-A7DB-CAE771ED4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4131549"/>
          </a:xfrm>
        </p:spPr>
        <p:txBody>
          <a:bodyPr/>
          <a:lstStyle>
            <a:lvl1pPr>
              <a:defRPr>
                <a:latin typeface="나눔바른고딕"/>
                <a:ea typeface="나눔스퀘어" panose="020B0600000101010101"/>
              </a:defRPr>
            </a:lvl1pPr>
            <a:lvl2pPr>
              <a:defRPr>
                <a:latin typeface="나눔바른고딕"/>
                <a:ea typeface="나눔스퀘어" panose="020B0600000101010101"/>
              </a:defRPr>
            </a:lvl2pPr>
            <a:lvl3pPr>
              <a:defRPr>
                <a:latin typeface="나눔바른고딕"/>
                <a:ea typeface="나눔스퀘어" panose="020B0600000101010101"/>
              </a:defRPr>
            </a:lvl3pPr>
            <a:lvl4pPr>
              <a:defRPr>
                <a:latin typeface="나눔바른고딕"/>
                <a:ea typeface="나눔스퀘어" panose="020B0600000101010101"/>
              </a:defRPr>
            </a:lvl4pPr>
            <a:lvl5pPr>
              <a:defRPr>
                <a:latin typeface="나눔바른고딕"/>
                <a:ea typeface="나눔스퀘어" panose="020B0600000101010101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5D449EA1-B825-44CD-99C2-FD23930053B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61075" y="6607423"/>
            <a:ext cx="9144000" cy="1826"/>
          </a:xfrm>
          <a:prstGeom prst="line">
            <a:avLst/>
          </a:prstGeom>
          <a:noFill/>
          <a:ln w="9525">
            <a:solidFill>
              <a:srgbClr val="3B6EA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dirty="0">
              <a:ea typeface="나눔스퀘어" panose="020B0600000101010101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010767-320C-44DE-9DC6-19B1583FBF10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-3081338" y="3081337"/>
            <a:ext cx="6858000" cy="695325"/>
          </a:xfrm>
          <a:prstGeom prst="rect">
            <a:avLst/>
          </a:prstGeom>
          <a:solidFill>
            <a:srgbClr val="3B6EA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anose="05000000000000000000" pitchFamily="2" charset="2"/>
              <a:buChar char="§"/>
              <a:defRPr/>
            </a:pPr>
            <a:endParaRPr lang="en-US" altLang="ko-KR" dirty="0">
              <a:ea typeface="나눔스퀘어" panose="020B0600000101010101"/>
            </a:endParaRPr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586D652C-0733-4E99-AC23-C0A7F18EB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1875" y="6213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" panose="020B0600000101010101"/>
              </a:defRPr>
            </a:lvl1pPr>
          </a:lstStyle>
          <a:p>
            <a:fld id="{B9154E3B-2790-45AB-9A85-320C4C8F03E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46578856-0168-45A8-B20B-60541F1273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09800" y="1660213"/>
            <a:ext cx="9982200" cy="102584"/>
          </a:xfrm>
          <a:prstGeom prst="rect">
            <a:avLst/>
          </a:prstGeom>
          <a:solidFill>
            <a:srgbClr val="3B6EA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anose="05000000000000000000" pitchFamily="2" charset="2"/>
              <a:buChar char="§"/>
              <a:defRPr/>
            </a:pPr>
            <a:endParaRPr lang="en-US" altLang="ko-KR" dirty="0"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72646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2F147-7440-406B-936B-8E0CDA97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024" y="1612901"/>
            <a:ext cx="924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231B20-6C54-4781-9AAC-E0CE4F15B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024" y="4589463"/>
            <a:ext cx="924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3650B-9A8C-4E44-820C-4AA4C1A6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63594-2F06-471A-9BC6-BD16741A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B215CF-22A6-4A1E-A82D-7B6158A2C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85B4E-BCA4-41C9-80E7-A109FFE3F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08D3E-E335-4C75-9309-1A1B19EC4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D6168-339F-4AC9-898E-CDFECD1B91CF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74CD30-578A-42AA-8E02-0B39EBEA2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4AED6-2C78-4130-9F15-8235C279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74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4422C-856D-4F04-873D-7CF7A048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59D18B-576D-4844-9193-3DFACD9C3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A474F-18BB-406C-965C-7C64DEDAA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41F4AD-5BBA-4866-B7FC-569F91673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99EEED-80FC-43CE-9252-2490E867F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5C3195-4402-4DE1-BAC6-0EF6FE93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BEF3C-6923-49F7-BE8C-FE363F3A3888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F47BCD-9E56-4484-8B61-17551ADAE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12EF50-3486-4877-A8AE-1C0EE6B3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A3AB2-92CA-4C03-892D-C3BDB0E6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DF67C4-0070-45D1-859B-2EE62527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44E85C-96D1-4443-A315-C33BD9E0E084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D2D85A-6DFB-4AC9-87D5-09EC75B6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4247AF-D244-4F34-9C86-6C90BDA5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9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3FE145-3C11-4917-A55F-D5BB881B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F8BB89-A608-48EC-9844-18AAC5419A4E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C810D4-6475-4079-AB5B-CBBB5FCC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9AE4C-DCDF-4ADB-B80D-1F51E135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1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76D61-5D6A-4DBC-84E6-0DA25EF0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53CFE-5AD2-4482-B4F0-48B8BCDF1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9D7F68-7CE8-482B-8871-E77EA4059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043E9-4745-42AD-88CA-86D233B0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F721DB-5E58-45D0-862C-000F6BBB5148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6A637F-DA2A-430D-9ABB-692AAE81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547F15-ABE8-4E34-AF4A-045A0B93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2A477-E719-4767-ACE1-8C11A64B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2A0CEC-252C-4C71-908A-2702D02BB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A2B6FC-5DD7-4EBB-8512-61F14D375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111C97-1329-4562-8E3B-B3018FD0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B4D1AE-2AF1-4495-ADE8-481EF8A2991D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2481-DA2F-429C-9FBE-2BA06E33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BA94B-B886-4ABA-B00D-095DD8AE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81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75D1B-C61F-4F07-B719-39F74128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C5B6BD-3829-4D36-B97F-AE34D5A84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24868E-2D70-4C7E-87C7-87BEEA43A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1875" y="6213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" panose="020B0600000101010101"/>
              </a:defRPr>
            </a:lvl1pPr>
          </a:lstStyle>
          <a:p>
            <a:fld id="{B9154E3B-2790-45AB-9A85-320C4C8F03E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15B433-D8F5-4627-B8DD-B4D444278B8D}"/>
              </a:ext>
            </a:extLst>
          </p:cNvPr>
          <p:cNvSpPr/>
          <p:nvPr userDrawn="1"/>
        </p:nvSpPr>
        <p:spPr>
          <a:xfrm>
            <a:off x="838200" y="6213475"/>
            <a:ext cx="1080000" cy="601200"/>
          </a:xfrm>
          <a:prstGeom prst="rect">
            <a:avLst/>
          </a:prstGeom>
          <a:blipFill dpi="0" rotWithShape="1">
            <a:blip r:embed="rId1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" panose="020B0600000101010101"/>
            </a:endParaRPr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0F7D3EB4-7183-48CF-915F-19985D0017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61075" y="6607423"/>
            <a:ext cx="9144000" cy="1826"/>
          </a:xfrm>
          <a:prstGeom prst="line">
            <a:avLst/>
          </a:prstGeom>
          <a:noFill/>
          <a:ln w="9525">
            <a:solidFill>
              <a:srgbClr val="3B6EA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dirty="0">
              <a:ea typeface="나눔스퀘어" panose="020B0600000101010101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C5F2033-F031-47B1-918B-3F3A0078666A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-3081338" y="3081337"/>
            <a:ext cx="6858000" cy="695325"/>
          </a:xfrm>
          <a:prstGeom prst="rect">
            <a:avLst/>
          </a:prstGeom>
          <a:solidFill>
            <a:srgbClr val="3B6EA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anose="05000000000000000000" pitchFamily="2" charset="2"/>
              <a:buChar char="§"/>
              <a:defRPr/>
            </a:pPr>
            <a:endParaRPr lang="en-US" altLang="ko-KR" dirty="0"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93314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스퀘어" panose="020B0600000101010101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스퀘어" panose="020B0600000101010101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스퀘어" panose="020B0600000101010101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스퀘어" panose="020B0600000101010101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스퀘어" panose="020B0600000101010101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81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rthur_Cayley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8500" y="2946176"/>
            <a:ext cx="11493500" cy="1014413"/>
          </a:xfrm>
        </p:spPr>
        <p:txBody>
          <a:bodyPr anchor="ctr">
            <a:normAutofit fontScale="90000"/>
          </a:bodyPr>
          <a:lstStyle/>
          <a:p>
            <a:r>
              <a:rPr lang="en-US" altLang="ko-KR" sz="6700" b="1" dirty="0">
                <a:solidFill>
                  <a:srgbClr val="C00000"/>
                </a:solidFill>
              </a:rPr>
              <a:t>Chapter 6</a:t>
            </a:r>
            <a:r>
              <a:rPr lang="en-US" altLang="ko-KR" b="1" dirty="0">
                <a:solidFill>
                  <a:schemeClr val="accent1"/>
                </a:solidFill>
              </a:rPr>
              <a:t/>
            </a:r>
            <a:br>
              <a:rPr lang="en-US" altLang="ko-KR" b="1" dirty="0">
                <a:solidFill>
                  <a:schemeClr val="accent1"/>
                </a:solidFill>
              </a:rPr>
            </a:br>
            <a:r>
              <a:rPr lang="en-US" altLang="ko-KR" sz="6700" b="1" dirty="0"/>
              <a:t>Neurons, </a:t>
            </a:r>
            <a:r>
              <a:rPr lang="en-US" altLang="ko-KR" sz="6700" b="1" dirty="0" smtClean="0"/>
              <a:t/>
            </a:r>
            <a:br>
              <a:rPr lang="en-US" altLang="ko-KR" sz="6700" b="1" dirty="0" smtClean="0"/>
            </a:br>
            <a:r>
              <a:rPr lang="en-US" altLang="ko-KR" sz="6700" b="1" dirty="0" smtClean="0"/>
              <a:t>Nature’s </a:t>
            </a:r>
            <a:r>
              <a:rPr lang="en-US" altLang="ko-KR" sz="6700" b="1" dirty="0"/>
              <a:t>Computing </a:t>
            </a:r>
            <a:r>
              <a:rPr lang="en-US" altLang="ko-KR" sz="6700" b="1" dirty="0" smtClean="0"/>
              <a:t>Machines</a:t>
            </a:r>
            <a:br>
              <a:rPr lang="en-US" altLang="ko-KR" sz="6700" b="1" dirty="0" smtClean="0"/>
            </a:br>
            <a:r>
              <a:rPr lang="ko-KR" altLang="en-US" sz="5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대자연의 </a:t>
            </a:r>
            <a:r>
              <a:rPr lang="ko-KR" altLang="en-US" sz="5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</a:t>
            </a:r>
            <a:r>
              <a:rPr lang="en-US" altLang="ko-KR" sz="5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5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뉴런</a:t>
            </a:r>
            <a:endParaRPr lang="ko-KR" altLang="en-US" sz="73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9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21BDD0-09A5-438C-9C53-4BF3C6BF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2330740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This picture express the process.</a:t>
            </a:r>
          </a:p>
          <a:p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다음 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그림은 위의 과정을 표현한 것입니다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ko-KR" dirty="0" smtClean="0"/>
              <a:t>If the </a:t>
            </a:r>
            <a:r>
              <a:rPr lang="en-US" altLang="ko-KR" b="1" dirty="0" smtClean="0"/>
              <a:t>x</a:t>
            </a:r>
            <a:r>
              <a:rPr lang="en-US" altLang="ko-KR" dirty="0" smtClean="0"/>
              <a:t> which is sum of </a:t>
            </a:r>
            <a:r>
              <a:rPr lang="en-US" altLang="ko-KR" b="1" dirty="0" smtClean="0"/>
              <a:t>a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b</a:t>
            </a:r>
            <a:r>
              <a:rPr lang="en-US" altLang="ko-KR" dirty="0" smtClean="0"/>
              <a:t> and </a:t>
            </a:r>
            <a:r>
              <a:rPr lang="en-US" altLang="ko-KR" b="1" dirty="0" smtClean="0"/>
              <a:t>c</a:t>
            </a:r>
            <a:r>
              <a:rPr lang="en-US" altLang="ko-KR" dirty="0" smtClean="0"/>
              <a:t>, is large enough the effect of the sigmoid, it will fire the neuron.</a:t>
            </a:r>
          </a:p>
          <a:p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입력 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a, b, c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합인 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 분계점을 넘어서면 작동을 하게 됩니다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ko-KR" dirty="0"/>
              <a:t>if only one of the several inputs is large and the rest small, this may </a:t>
            </a:r>
            <a:r>
              <a:rPr lang="en-US" altLang="ko-KR" dirty="0" smtClean="0"/>
              <a:t>be enough </a:t>
            </a:r>
            <a:r>
              <a:rPr lang="en-US" altLang="ko-KR" dirty="0"/>
              <a:t>to fire the neuron.</a:t>
            </a:r>
          </a:p>
          <a:p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나머지 </a:t>
            </a:r>
            <a:r>
              <a:rPr lang="ko-KR" altLang="en-US" sz="2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입력값이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매우 작더라도 하나의 </a:t>
            </a:r>
            <a:r>
              <a:rPr lang="ko-KR" altLang="en-US" sz="2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입력값이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충분히 크면 뉴런은 작동할 수 있습니다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FB08F-F4B8-4D81-9CE3-C071D690B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4631D5-9F5D-4617-BC2E-E335A774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4035425"/>
            <a:ext cx="6829425" cy="25431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1916084" y="539909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 smtClean="0"/>
              <a:t>Neurons, Nature’s Computing Machines </a:t>
            </a:r>
            <a:br>
              <a:rPr lang="en-US" altLang="ko-KR" b="1" dirty="0" smtClean="0"/>
            </a:b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대자연의 컴퓨터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뉴런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087B4-F2E0-49BC-A701-0566946C8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1825622"/>
            <a:ext cx="9410702" cy="2759077"/>
          </a:xfrm>
        </p:spPr>
        <p:txBody>
          <a:bodyPr>
            <a:noAutofit/>
          </a:bodyPr>
          <a:lstStyle/>
          <a:p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Following diagram shows several neurons connected in real.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뉴런은 다음과 같이 되어있습니다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electrical signals are collected by the dendrites and these combine to form a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stronger electrical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signal.</a:t>
            </a:r>
            <a:endParaRPr lang="en-US" altLang="ko-KR" sz="1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전기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신호들은 가지돌기에 의해 수집된 다음 하나로 결합되어 더 강한 전기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신호가 되어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전달하게 됩니다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thing to notice is that each neuron takes input from many before it, and also provides signals to many more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뉴런은 여러 개의 뉴런으로부터 입력을 받고 여러 뉴런으로 신호를 전달하게 됩니다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9E9EF0-59B4-4FFB-961D-876BD4A22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9FCD18-7EDD-48F3-8C9F-209E0C10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119" y="4496436"/>
            <a:ext cx="4093845" cy="229362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1916084" y="539909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 smtClean="0"/>
              <a:t>Neurons, Nature’s Computing Machines </a:t>
            </a:r>
            <a:br>
              <a:rPr lang="en-US" altLang="ko-KR" b="1" dirty="0" smtClean="0"/>
            </a:b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대자연의 컴퓨터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뉴런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F4D56-882D-4BD8-B3EE-924D1AD17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400" y="1825624"/>
            <a:ext cx="10388600" cy="1679575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One way to replicate this from nature to an artificial model is to have layers of neurons,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with each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to every other one in the preceding and subsequent layer.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뉴런을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계층에 걸쳐 위치시키고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각각의 뉴런은 직전 계층과 직후 계층에 있는 모든 뉴런과 상호 연결되는 식으로 표현하면 됩니다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1F9A7-115B-45A0-8172-E80028E47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2D65BD-2B9A-4C43-BD57-1A641D61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397" y="3129121"/>
            <a:ext cx="4987290" cy="346043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1916084" y="539909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Neurns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Nature’s Computing Machines </a:t>
            </a:r>
            <a:b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대자연의 컴퓨터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뉴런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3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67630-9441-4654-81BA-CDE4DBF03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9144000" cy="1266264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his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 a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shown associated with each connection. A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low weight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will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deemphasize a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signal, and a high weight will amplify it.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이번에는 각각의 연결에 적용할 가중치를 함께 표현했습니다</a:t>
            </a:r>
            <a:r>
              <a:rPr lang="en-US" altLang="ko-KR" sz="180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80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가중치는 신호를 약화하며 높은 가중치는 신호를 강화합니다</a:t>
            </a:r>
            <a:r>
              <a:rPr lang="en-US" altLang="ko-KR" sz="180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89F3AB-2896-4832-BDCC-C8E56570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63AD19-3F1C-4105-84FD-CF2A27A8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62" y="3091889"/>
            <a:ext cx="6309360" cy="350615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1916084" y="539909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Neurons, Nature’s Computing Machines </a:t>
            </a:r>
            <a:b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대자연의 컴퓨터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뉴런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04680" y="3035375"/>
            <a:ext cx="164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layer</a:t>
            </a:r>
            <a:r>
              <a:rPr lang="ko-KR" altLang="en-US" dirty="0" smtClean="0">
                <a:solidFill>
                  <a:srgbClr val="FF0000"/>
                </a:solidFill>
              </a:rPr>
              <a:t>는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몇 개</a:t>
            </a:r>
            <a:r>
              <a:rPr lang="en-US" altLang="ko-KR" smtClean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 Points</a:t>
            </a:r>
            <a:br>
              <a:rPr lang="en-US" altLang="ko-KR" dirty="0" smtClean="0"/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핵심 정리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4387851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Biological brains seem to perform sophisticated tasks like flight, finding food,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 language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evading predators, despite appearing to have much less storage,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running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much slower, than modern computers.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생물학적 뇌는 최첨단 컴퓨터에 비해 저장 능력과 연산 속도가 떨어져 보이지만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하늘을 날고 음식을 찾아내고 언어를 학습하고 포식자로부터 도망가는 등 수준 높고 정교한 업무를 잘 수행합니다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Biological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brains are also incredibly resilient to damage and imperfect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signals compared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 traditional computer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systems.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생물학적 뇌는 손상되었거나 완전하지 않은 신호에 대해 전통적인 컴퓨터 시스템에 비해 놀라울 정도로 탄력적인 반응을 합니다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Biological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brains, made of connected neurons, are the inspiration for artificial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networks.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인공 신경망은 상호 연결된 뉴런으로 구성된 생물학적 뇌로부터 영감을 받아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구축되었습니다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921792"/>
            <a:ext cx="9550400" cy="1014413"/>
          </a:xfrm>
        </p:spPr>
        <p:txBody>
          <a:bodyPr anchor="ctr">
            <a:no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Chapter 7</a:t>
            </a:r>
            <a:r>
              <a:rPr lang="en-US" altLang="ko-KR" dirty="0">
                <a:solidFill>
                  <a:schemeClr val="accent1"/>
                </a:solidFill>
              </a:rPr>
              <a:t/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en-US" altLang="ko-KR" dirty="0"/>
              <a:t>Following Signals Through A Neural Network</a:t>
            </a:r>
            <a:br>
              <a:rPr lang="en-US" altLang="ko-KR" dirty="0"/>
            </a:br>
            <a:r>
              <a: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신경망 내의 신호 </a:t>
            </a:r>
            <a:r>
              <a:rPr lang="ko-KR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따라가기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68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D3696-A191-4DB0-9A7C-57616DA7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9702800" cy="214073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We’ll check what happened drawing the neural network step by step.</a:t>
            </a:r>
          </a:p>
          <a:p>
            <a:pPr>
              <a:lnSpc>
                <a:spcPct val="120000"/>
              </a:lnSpc>
            </a:pPr>
            <a:r>
              <a:rPr lang="ko-KR" alt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신경망을 </a:t>
            </a:r>
            <a:r>
              <a:rPr lang="ko-KR" alt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단계별로 하나하나 그림으로 그려가면서 어떤 일이 벌어지고 있는지 확인해 나갈 것입니다</a:t>
            </a:r>
            <a:r>
              <a:rPr lang="en-US" altLang="ko-KR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we’ll try doing the workings out with a smaller neural network with only 2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layers, each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with 2 neurons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 </a:t>
            </a:r>
            <a:r>
              <a:rPr lang="ko-KR" alt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쉽게 이해하기 위해 다음 그림처럼 </a:t>
            </a:r>
            <a:r>
              <a:rPr lang="en-US" altLang="ko-KR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계층 그리고 각 계층에는 </a:t>
            </a:r>
            <a:r>
              <a:rPr lang="en-US" altLang="ko-KR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뉴런만 존재하는 단순한 신경망을 살펴보며 단계별로 과정을 이해해보겠습니다</a:t>
            </a:r>
            <a:r>
              <a:rPr lang="en-US" altLang="ko-KR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3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678EA-046B-4DB5-9DD4-C75FCD30E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1AF06F-0A32-40AA-8077-84F44CB1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3966359"/>
            <a:ext cx="4762500" cy="275272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799" y="582335"/>
            <a:ext cx="9982201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Following Signals Through A Neural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</a:p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내의 신호 따라가기</a:t>
            </a:r>
          </a:p>
        </p:txBody>
      </p:sp>
    </p:spTree>
    <p:extLst>
      <p:ext uri="{BB962C8B-B14F-4D97-AF65-F5344CB8AC3E}">
        <p14:creationId xmlns:p14="http://schemas.microsoft.com/office/powerpoint/2010/main" val="22771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40BBAE-D635-4B31-B8AB-09A85EA9A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1508126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Let’s imagine the two inputs are 1.0 and 0.5. The following shows these inputs entering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this smaller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network.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입력 값이 각각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1.0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0.5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하겠습니다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그림으로 표현 하면 다음과 같습니다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369F1E-E1DB-4584-B250-998393B07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687C55-C258-4A32-8452-20E777962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3333750"/>
            <a:ext cx="4991100" cy="260032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799" y="582335"/>
            <a:ext cx="9982201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/>
              <a:t>Following Signals Through A Neural </a:t>
            </a:r>
            <a:r>
              <a:rPr lang="en-US" altLang="ko-KR" b="1" dirty="0" smtClean="0"/>
              <a:t>Network</a:t>
            </a:r>
          </a:p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신경망 내의 신호 따라가기</a:t>
            </a:r>
          </a:p>
        </p:txBody>
      </p:sp>
    </p:spTree>
    <p:extLst>
      <p:ext uri="{BB962C8B-B14F-4D97-AF65-F5344CB8AC3E}">
        <p14:creationId xmlns:p14="http://schemas.microsoft.com/office/powerpoint/2010/main" val="333594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12C4E01-5ADC-4C7B-88A3-0BD6A5165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</a:t>
                </a:r>
                <a:r>
                  <a:rPr lang="en-US" altLang="ko-KR" sz="24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ach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node turns the sum of the inputs into an output using an activation function.</a:t>
                </a:r>
                <a:endParaRPr lang="en-US" altLang="ko-KR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각 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노드는 각 입력 값의 합을 </a:t>
                </a:r>
                <a:r>
                  <a:rPr lang="ko-KR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구한 후 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활성화 함수를 통해 출력</a:t>
                </a:r>
                <a:endPara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is the sum </a:t>
                </a:r>
                <a:r>
                  <a:rPr lang="en-US" altLang="ko-KR" sz="24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of incoming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signals to a neuron, and </a:t>
                </a:r>
                <a:r>
                  <a:rPr lang="en-US" altLang="ko-KR" sz="24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is the output of that neuron.</a:t>
                </a:r>
                <a:endParaRPr lang="en-US" altLang="ko-KR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시그모이드</a:t>
                </a:r>
                <a:r>
                  <a:rPr lang="ko-KR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함수에서 </a:t>
                </a:r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입력 값의 합</a:t>
                </a:r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y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</a:t>
                </a:r>
                <a:r>
                  <a:rPr lang="ko-KR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출력 값의 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합을 </a:t>
                </a:r>
                <a:r>
                  <a:rPr lang="ko-KR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의미</a:t>
                </a:r>
                <a:endPara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4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Let’s go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with some random weights</a:t>
                </a:r>
              </a:p>
              <a:p>
                <a:r>
                  <a:rPr lang="ko-KR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예제로 가중치를 임의의 값으로 초기화</a:t>
                </a:r>
                <a:endPara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=0.9,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(1,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ko-KR" sz="2400" b="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(2,1)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(2,2)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en-US" altLang="ko-KR" sz="2400" b="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indent="0">
                  <a:buNone/>
                </a:pPr>
                <a:endPara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12C4E01-5ADC-4C7B-88A3-0BD6A5165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3" t="-1180" r="-4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C3217A-F590-40B7-B7DD-EE1C6AC05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799" y="582335"/>
            <a:ext cx="9982201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Following Signals Through A Neural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</a:p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내의 신호 따라가기</a:t>
            </a:r>
          </a:p>
        </p:txBody>
      </p:sp>
    </p:spTree>
    <p:extLst>
      <p:ext uri="{BB962C8B-B14F-4D97-AF65-F5344CB8AC3E}">
        <p14:creationId xmlns:p14="http://schemas.microsoft.com/office/powerpoint/2010/main" val="21585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190AE-E014-443E-81BD-00790019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8902700" cy="1298576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following diagram shows all these numbers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now marked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가중치를 적용시킨 그림은 다음과 같습니다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B93E92-CA56-4E17-B61F-55EA9CCEA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791205-6E90-4216-886C-1E171CE6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6" y="3124200"/>
            <a:ext cx="5153025" cy="298132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799" y="582335"/>
            <a:ext cx="9982201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Following Signals Through A Neural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</a:p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내의 신호 따라가기</a:t>
            </a:r>
          </a:p>
        </p:txBody>
      </p:sp>
    </p:spTree>
    <p:extLst>
      <p:ext uri="{BB962C8B-B14F-4D97-AF65-F5344CB8AC3E}">
        <p14:creationId xmlns:p14="http://schemas.microsoft.com/office/powerpoint/2010/main" val="42497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084" y="539909"/>
            <a:ext cx="10275916" cy="115756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Neurons, Nature’s Computing Machines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z="31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대자연의 </a:t>
            </a:r>
            <a:r>
              <a:rPr lang="ko-KR" altLang="en-US" sz="3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</a:t>
            </a:r>
            <a:r>
              <a:rPr lang="en-US" altLang="ko-KR" sz="3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3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뉴런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5B6AE2-3717-487C-BBF1-05F9CCC4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459505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Attention turned to the architectural differences.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과학자들은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구조적 차이점에 주목하기 시작했습니다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Traditional computers processed data very much sequentially, and in pretty exact concrete terms.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전통적인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컴퓨터는 데이터를 순차적으로 처리합니다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이러한 처리는 명확한 체계에 의해 정확히 수행됩니다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Animal brains, on the other hand, although apparently running at much slower </a:t>
            </a:r>
            <a:r>
              <a:rPr lang="en-US" altLang="ko-KR" dirty="0" err="1" smtClean="0"/>
              <a:t>rhythems</a:t>
            </a:r>
            <a:r>
              <a:rPr lang="en-US" altLang="ko-KR" dirty="0" smtClean="0"/>
              <a:t>, seemed to process signals in parallel, and </a:t>
            </a:r>
            <a:r>
              <a:rPr lang="en-US" altLang="ko-KR" u="sng" dirty="0" smtClean="0"/>
              <a:t>fuzziness</a:t>
            </a:r>
            <a:r>
              <a:rPr lang="en-US" altLang="ko-KR" dirty="0" smtClean="0"/>
              <a:t> was a feature of their computation.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동물의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뇌는 비록 컴퓨터보다 느리게 동작하지만 신호를 순차적이 아니라 병렬적으로 처리하며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 처리 특성 중 하나는 바로 </a:t>
            </a:r>
            <a:r>
              <a:rPr lang="ko-KR" alt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불명확성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이었습니다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F4138-5AF1-4EE7-825C-77E1EC741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2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21D51-27C1-4BFB-BE3C-FCE2EFEA4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613900" cy="2085341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first layer of nodes is the input layer, and it doesn’t do anything other than represent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input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signals.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첫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계층은 입력 계층으로 입력 신호 값을 표현하는 것 외에는 어떠한 작업도 필요하지 않습니다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second layer need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 do some calculations.</a:t>
            </a:r>
          </a:p>
          <a:p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번째 계층에서는 각각의 노드로 들어오는 입력 값들의 합에 대해 작업을 해야 합니다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96E3C5-C9D8-42E6-8A83-EFEEFBABC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799D0E-2636-47E2-B926-704FD5EE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80" y="3706177"/>
            <a:ext cx="5844540" cy="268986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799" y="582335"/>
            <a:ext cx="9982201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Following Signals Through A Neural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</a:p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내의 신호 따라가기</a:t>
            </a:r>
          </a:p>
        </p:txBody>
      </p:sp>
    </p:spTree>
    <p:extLst>
      <p:ext uri="{BB962C8B-B14F-4D97-AF65-F5344CB8AC3E}">
        <p14:creationId xmlns:p14="http://schemas.microsoft.com/office/powerpoint/2010/main" val="168172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32359-44B2-4858-9192-8C72EDD4F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247291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ocus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 node 1 in the layer 2.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0"/>
              </a:spcBef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계층의 노드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보겠습니다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nput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nodes have raw values of 1.0 and 0.5.</a:t>
            </a:r>
          </a:p>
          <a:p>
            <a:pPr>
              <a:spcBef>
                <a:spcPts val="0"/>
              </a:spcBef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노드의 값은 각각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1.0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0.5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 has a weight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of 0.9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0"/>
              </a:spcBef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첫 번째 노드로부터의 가중치 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0.9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econd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has a weight of 0.3</a:t>
            </a:r>
          </a:p>
          <a:p>
            <a:pPr>
              <a:spcBef>
                <a:spcPts val="0"/>
              </a:spcBef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번째 노드로부터의 가중치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0.3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E2C7-871C-4504-9F42-E37DC5968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4FD8C6-1A73-4605-8E17-355542EBB7C8}"/>
              </a:ext>
            </a:extLst>
          </p:cNvPr>
          <p:cNvSpPr/>
          <p:nvPr/>
        </p:nvSpPr>
        <p:spPr>
          <a:xfrm>
            <a:off x="2284161" y="4481097"/>
            <a:ext cx="8996400" cy="18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(output from first node * link weight) + (output from second </a:t>
            </a:r>
            <a:r>
              <a:rPr lang="en-US" altLang="ko-KR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 *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link weight)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(1.0 * 0.9) + (0.5 * 0.3)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0.9 + 0.15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</a:t>
            </a:r>
            <a:r>
              <a:rPr lang="en-US" altLang="ko-KR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1.05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출력 값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+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출력 값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(1.0 * 0.9) + (0.5 * 0.3) = 0.9 + 0.15 = 1.05</a:t>
            </a:r>
            <a:endParaRPr lang="en-US" altLang="ko-KR" b="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799" y="582335"/>
            <a:ext cx="9982201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Following Signals Through A Neural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</a:p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내의 신호 따라가기</a:t>
            </a:r>
          </a:p>
        </p:txBody>
      </p:sp>
    </p:spTree>
    <p:extLst>
      <p:ext uri="{BB962C8B-B14F-4D97-AF65-F5344CB8AC3E}">
        <p14:creationId xmlns:p14="http://schemas.microsoft.com/office/powerpoint/2010/main" val="20229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55" y="4452789"/>
            <a:ext cx="2770909" cy="110168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F27B0-5D1E-4D42-87B8-8F34AB27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1831975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e’ve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now got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1.05 for the combined moderated input into the first node of the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second layer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We can now, finally, calculate that node’s output using the activation function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</a:t>
            </a:r>
            <a:r>
              <a:rPr lang="ko-KR" alt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계층 노드</a:t>
            </a:r>
            <a:r>
              <a:rPr lang="en-US" altLang="ko-KR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들어온 입력의 합을 이제 활성화 함수에 이 입력 값을 넣어 줌으로써 최종적으로 이 노드의 출력 값을 계산할 준비가 되었습니다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791A5-5AC0-49AF-8A72-9C07EB2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98BB4EB-0E6A-4746-8A2F-B6715C6EDBB7}"/>
                  </a:ext>
                </a:extLst>
              </p:cNvPr>
              <p:cNvSpPr/>
              <p:nvPr/>
            </p:nvSpPr>
            <p:spPr>
              <a:xfrm>
                <a:off x="6451464" y="4452789"/>
                <a:ext cx="5596158" cy="19432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2400" i="1" baseline="30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(−1.05)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=2.71828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0.3499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=0.7408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98BB4EB-0E6A-4746-8A2F-B6715C6ED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64" y="4452789"/>
                <a:ext cx="5596158" cy="1943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799" y="582335"/>
            <a:ext cx="9982201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Following Signals Through A Neural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</a:p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내의 신호 따라가기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50283" y="4061188"/>
            <a:ext cx="424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계산기</a:t>
            </a:r>
            <a:r>
              <a:rPr lang="en-US" altLang="ko-KR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/python/</a:t>
            </a:r>
            <a:r>
              <a:rPr lang="en-US" altLang="ko-KR" b="1" dirty="0" err="1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r>
              <a:rPr lang="ko-KR" altLang="en-US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계산해 보세요</a:t>
            </a:r>
            <a:r>
              <a:rPr lang="en-US" altLang="ko-KR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33238" y="3964687"/>
                <a:ext cx="2317045" cy="4658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1.05</m:t>
                        </m:r>
                      </m:sup>
                    </m:sSup>
                  </m:oMath>
                </a14:m>
                <a:r>
                  <a:rPr lang="ko-KR" altLang="en-US" sz="2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2400" dirty="0" smtClean="0">
                    <a:solidFill>
                      <a:srgbClr val="FF0000"/>
                    </a:solidFill>
                  </a:rPr>
                  <a:t>= 0.3499</a:t>
                </a:r>
                <a:endParaRPr lang="ko-KR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238" y="3964687"/>
                <a:ext cx="2317045" cy="465833"/>
              </a:xfrm>
              <a:prstGeom prst="rect">
                <a:avLst/>
              </a:prstGeom>
              <a:blipFill>
                <a:blip r:embed="rId5"/>
                <a:stretch>
                  <a:fillRect t="-7595" r="-3665" b="-2658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021167" y="464969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0.5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17CBE1-1B8A-4F9C-A2F5-EEB6E19A3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36" y="3964687"/>
            <a:ext cx="3076575" cy="19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7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78B02-2F36-4875-B5C2-8A8CE6278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9BDEB29-92A2-4EDB-A8BD-192CA651F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9144000" cy="2899930"/>
          </a:xfrm>
        </p:spPr>
        <p:txBody>
          <a:bodyPr>
            <a:noAutofit/>
          </a:bodyPr>
          <a:lstStyle/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Let’s focus on node 2 in the second layer.</a:t>
            </a:r>
          </a:p>
          <a:p>
            <a:r>
              <a:rPr lang="ko-KR" alt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</a:t>
            </a:r>
            <a:r>
              <a:rPr lang="ko-KR" altLang="en-US" sz="1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계층의 노드</a:t>
            </a:r>
            <a:r>
              <a:rPr lang="en-US" altLang="ko-KR" sz="1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보겠습니다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value of input is 1.0 and 0.5.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노드의 값은 각각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1.0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0.5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 node has a weight of 0.2.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첫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노드로부터의 가중치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0.2</a:t>
            </a:r>
          </a:p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Second has a weight of 0.8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노드로부터의 가중치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0.8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032140-A5E0-48C9-A7F9-42BF4C81C997}"/>
              </a:ext>
            </a:extLst>
          </p:cNvPr>
          <p:cNvSpPr/>
          <p:nvPr/>
        </p:nvSpPr>
        <p:spPr>
          <a:xfrm>
            <a:off x="2284161" y="4795154"/>
            <a:ext cx="8996400" cy="18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(output from first node * link weight) + (output from second </a:t>
            </a:r>
            <a:r>
              <a:rPr lang="en-US" altLang="ko-KR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 *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link weight)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(1.0 * 0.2) + (0.5 * 0.8)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0.2 + 0.4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</a:t>
            </a:r>
            <a:r>
              <a:rPr lang="en-US" altLang="ko-KR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0.6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출력 값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+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출력 값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(1.0 * 0.2) + (0.5 * 0.8) = 0.2 + 0.4 = 0.6</a:t>
            </a:r>
            <a:endParaRPr lang="en-US" altLang="ko-KR" b="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799" y="582335"/>
            <a:ext cx="9982201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Following Signals Through A Neural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</a:p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내의 신호 따라가기</a:t>
            </a:r>
          </a:p>
        </p:txBody>
      </p:sp>
    </p:spTree>
    <p:extLst>
      <p:ext uri="{BB962C8B-B14F-4D97-AF65-F5344CB8AC3E}">
        <p14:creationId xmlns:p14="http://schemas.microsoft.com/office/powerpoint/2010/main" val="188950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F27B0-5D1E-4D42-87B8-8F34AB27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1825624"/>
            <a:ext cx="9583133" cy="178790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calculate the node’s output using the sigmoid activation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function.</a:t>
            </a: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계층 노드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들어온 입력의 합을 이제 활성화 함수에 이 입력 값을 넣어 줌으로써 최종적으로 이 노드의 출력 값을 계산할 준비가 되었습니다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791A5-5AC0-49AF-8A72-9C07EB2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98BB4EB-0E6A-4746-8A2F-B6715C6EDBB7}"/>
                  </a:ext>
                </a:extLst>
              </p:cNvPr>
              <p:cNvSpPr/>
              <p:nvPr/>
            </p:nvSpPr>
            <p:spPr>
              <a:xfrm>
                <a:off x="2284162" y="4155233"/>
                <a:ext cx="8995275" cy="180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2400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(−0.6)</m:t>
                          </m:r>
                        </m:den>
                      </m:f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1+0.5488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=0.6457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98BB4EB-0E6A-4746-8A2F-B6715C6ED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162" y="4155233"/>
                <a:ext cx="8995275" cy="1800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799" y="582335"/>
            <a:ext cx="9982201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Following Signals Through A Neural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</a:p>
          <a:p>
            <a:r>
              <a:rPr lang="ko-KR" altLang="en-US" sz="3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내의 신호 따라가기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4645" y="3785901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계산기</a:t>
            </a:r>
            <a:r>
              <a:rPr lang="en-US" altLang="ko-KR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/python/</a:t>
            </a:r>
            <a:r>
              <a:rPr lang="en-US" altLang="ko-KR" b="1" dirty="0" err="1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r>
              <a:rPr lang="ko-KR" altLang="en-US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계산해 보세요</a:t>
            </a:r>
            <a:r>
              <a:rPr lang="en-US" altLang="ko-KR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32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DC3621E-6909-48A9-B7AB-26BE5F061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9379" y="2089032"/>
            <a:ext cx="5105400" cy="2286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05E823-0CB4-4A73-9E61-7843E56FE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799" y="582335"/>
            <a:ext cx="9982201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Following Signals Through A Neural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</a:p>
          <a:p>
            <a:r>
              <a:rPr lang="ko-KR" alt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내의 신호 따라가기</a:t>
            </a:r>
          </a:p>
        </p:txBody>
      </p:sp>
      <p:sp>
        <p:nvSpPr>
          <p:cNvPr id="2" name="타원형 설명선 1"/>
          <p:cNvSpPr/>
          <p:nvPr/>
        </p:nvSpPr>
        <p:spPr>
          <a:xfrm>
            <a:off x="6004815" y="4350569"/>
            <a:ext cx="1443536" cy="624100"/>
          </a:xfrm>
          <a:prstGeom prst="wedgeEllipseCallout">
            <a:avLst>
              <a:gd name="adj1" fmla="val -2039"/>
              <a:gd name="adj2" fmla="val -99505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00B050"/>
                </a:solidFill>
              </a:rPr>
              <a:t>계산기로 해보세요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7564" y="237135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1.05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7564" y="400570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0.6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4116" y="1729133"/>
            <a:ext cx="3137397" cy="2554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import </a:t>
            </a:r>
            <a:r>
              <a:rPr lang="en-US" altLang="ko-KR" sz="1000" dirty="0" err="1"/>
              <a:t>numpy</a:t>
            </a:r>
            <a:r>
              <a:rPr lang="en-US" altLang="ko-KR" sz="1000" dirty="0"/>
              <a:t> as np</a:t>
            </a:r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scipy.special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 err="1"/>
              <a:t>activation_function</a:t>
            </a:r>
            <a:r>
              <a:rPr lang="en-US" altLang="ko-KR" sz="1000" dirty="0"/>
              <a:t>=lambda x: </a:t>
            </a:r>
            <a:r>
              <a:rPr lang="en-US" altLang="ko-KR" sz="1000" dirty="0" err="1"/>
              <a:t>scipy.special.expit</a:t>
            </a:r>
            <a:r>
              <a:rPr lang="en-US" altLang="ko-KR" sz="1000" dirty="0"/>
              <a:t>(x)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?</a:t>
            </a:r>
          </a:p>
          <a:p>
            <a:r>
              <a:rPr lang="en-US" altLang="ko-KR" sz="1000" dirty="0" smtClean="0"/>
              <a:t>?</a:t>
            </a:r>
          </a:p>
          <a:p>
            <a:r>
              <a:rPr lang="en-US" altLang="ko-KR" sz="1000" dirty="0"/>
              <a:t>?</a:t>
            </a:r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872046" y="5752135"/>
            <a:ext cx="25763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e</a:t>
            </a:r>
            <a:r>
              <a:rPr lang="en-US" altLang="ko-KR" dirty="0" err="1" smtClean="0">
                <a:solidFill>
                  <a:srgbClr val="00B050"/>
                </a:solidFill>
              </a:rPr>
              <a:t>xpit</a:t>
            </a:r>
            <a:r>
              <a:rPr lang="en-US" altLang="ko-KR" dirty="0" smtClean="0">
                <a:solidFill>
                  <a:srgbClr val="00B050"/>
                </a:solidFill>
              </a:rPr>
              <a:t> (logistic </a:t>
            </a:r>
            <a:r>
              <a:rPr lang="en-US" altLang="ko-KR" dirty="0">
                <a:solidFill>
                  <a:srgbClr val="00B050"/>
                </a:solidFill>
              </a:rPr>
              <a:t>sigmoid) 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41720" y="1284843"/>
            <a:ext cx="2983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코드로</a:t>
            </a:r>
            <a:r>
              <a:rPr lang="en-US" altLang="ko-KR" sz="2000" dirty="0" smtClean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꼭 확인해보세요</a:t>
            </a:r>
            <a:r>
              <a:rPr lang="en-US" altLang="ko-KR" sz="2000" dirty="0" smtClean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!!!</a:t>
            </a:r>
            <a:endParaRPr lang="ko-KR" altLang="en-US" sz="2000" dirty="0">
              <a:solidFill>
                <a:srgbClr val="FF0000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73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8285-BE19-42AF-8F9E-47D068768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470" y="3405886"/>
            <a:ext cx="9144000" cy="1014413"/>
          </a:xfrm>
        </p:spPr>
        <p:txBody>
          <a:bodyPr anchor="ctr">
            <a:normAutofit fontScale="90000"/>
          </a:bodyPr>
          <a:lstStyle/>
          <a:p>
            <a:r>
              <a:rPr lang="en-US" altLang="ko-KR" sz="6700" b="1" dirty="0" smtClean="0">
                <a:solidFill>
                  <a:srgbClr val="C00000"/>
                </a:solidFill>
              </a:rPr>
              <a:t>Chapter 8</a:t>
            </a:r>
            <a:r>
              <a:rPr lang="en-US" altLang="ko-KR" sz="6700" b="1" dirty="0" smtClean="0"/>
              <a:t/>
            </a:r>
            <a:br>
              <a:rPr lang="en-US" altLang="ko-KR" sz="6700" b="1" dirty="0" smtClean="0"/>
            </a:br>
            <a:r>
              <a:rPr lang="en-US" altLang="ko-KR" sz="6700" b="1" dirty="0" smtClean="0"/>
              <a:t>Matrix </a:t>
            </a:r>
            <a:r>
              <a:rPr lang="en-US" altLang="ko-KR" sz="6700" b="1" dirty="0"/>
              <a:t>Multiplication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en-US" altLang="ko-KR" sz="5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53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en.wikipedia.org/wiki/Arthur_Cayley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5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C464F-E5E5-476E-81BF-935D1AF65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59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5C79D-D1FA-457B-8216-F25F8485F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258313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matrix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just a table, a rectangular grid, of numbers.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행렬이란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사실상 숫자로 구성된 사각형의 격자에 지나지 않습니다</a:t>
            </a:r>
            <a:r>
              <a:rPr lang="en-US" altLang="ko-KR" sz="2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That’s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all a matrix is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 table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a grid of numbers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just like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following example of a matrix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of size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“2 by 3”.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그림처럼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행렬은 단지 숫자들로 구성된 표일 뿐입니다</a:t>
            </a: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그림은 </a:t>
            </a: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x 3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크기를 가지는 행렬입니다</a:t>
            </a: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7D9B3-1891-403B-BD17-D00B88298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12FE6E-268E-4D5C-89C0-B5017EC72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08" y="4803775"/>
            <a:ext cx="4438650" cy="14097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800" y="554875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sz="4500" b="1" dirty="0"/>
              <a:t>Matrix Multiplication is Useful</a:t>
            </a:r>
            <a:endParaRPr lang="en-US" altLang="ko-KR" sz="49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솔직히 </a:t>
            </a:r>
            <a:r>
              <a:rPr lang="ko-KR" alt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행렬곱은</a:t>
            </a:r>
            <a:r>
              <a:rPr lang="ko-KR" altLang="en-US" sz="2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유용합니다</a:t>
            </a:r>
            <a:endParaRPr lang="ko-KR" altLang="en-US" sz="2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0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FE850C-03BF-4A6F-B22A-6633E416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747247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This is an example of two simple matrices multiplied together</a:t>
            </a:r>
          </a:p>
          <a:p>
            <a:r>
              <a:rPr lang="ko-KR" alt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두개를 곱하는 예제를 보겠습니다</a:t>
            </a: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743CF5-C066-4C92-BE86-A0C521E5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B967D4-EBC9-4C38-84AC-9D1C47D6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3155144"/>
            <a:ext cx="5305425" cy="1924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76A58C-DEA8-44AE-BE80-B579BCB3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2" y="3155144"/>
            <a:ext cx="5310188" cy="1905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800" y="554875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sz="4500" b="1" dirty="0"/>
              <a:t>Matrix Multiplication is Useful</a:t>
            </a:r>
            <a:endParaRPr lang="en-US" altLang="ko-KR" sz="49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솔직히 </a:t>
            </a:r>
            <a:r>
              <a:rPr lang="ko-KR" alt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행렬곱은</a:t>
            </a:r>
            <a:r>
              <a:rPr lang="ko-KR" altLang="en-US" sz="2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유용합니다</a:t>
            </a:r>
            <a:endParaRPr lang="ko-KR" altLang="en-US" sz="2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03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7E896-C487-4A74-A318-D99735A94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1756561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Why have we gone down what looks like a rabbit hole of dreaded matrix multiplication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distasteful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algebra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토끼 굴같이 생긴 재미없는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행렬곱을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왜 공부해야 하는 것일까요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following illustrates the rule using variables, rather than numbers.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그림에서는 변수를 이용해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행렬곱을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표현해봤습니다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BBC1A-D5BB-4894-B201-ABC4A0F9E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523F08-FD4F-49B8-9FEA-513D94C3B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10" y="3449637"/>
            <a:ext cx="9558338" cy="312896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800" y="554875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sz="4500" b="1" dirty="0"/>
              <a:t>Matrix Multiplication is Useful</a:t>
            </a:r>
            <a:endParaRPr lang="en-US" altLang="ko-KR" sz="49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솔직히 </a:t>
            </a:r>
            <a:r>
              <a:rPr lang="ko-KR" alt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행렬곱은</a:t>
            </a:r>
            <a:r>
              <a:rPr lang="ko-KR" altLang="en-US" sz="2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유용합니다</a:t>
            </a:r>
            <a:endParaRPr lang="ko-KR" altLang="en-US" sz="2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523F08-FD4F-49B8-9FEA-513D94C3B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10" y="3449636"/>
            <a:ext cx="9558338" cy="3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2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AAF25-B044-47ED-A50B-385807B4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30273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3100" dirty="0" smtClean="0"/>
              <a:t>Let’s look at the basic unit of a biological brain – the neuron:</a:t>
            </a:r>
          </a:p>
          <a:p>
            <a:pPr>
              <a:lnSpc>
                <a:spcPct val="120000"/>
              </a:lnSpc>
            </a:pP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생물학적 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뇌의 기본 단위인 뉴런</a:t>
            </a: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신경세포</a:t>
            </a: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보겠습니다</a:t>
            </a: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3100" dirty="0"/>
              <a:t>Neurons, although there are various forms of them, all transmit an electrical signal from one </a:t>
            </a:r>
            <a:r>
              <a:rPr lang="en-US" altLang="ko-KR" sz="3100" dirty="0" smtClean="0"/>
              <a:t>end to </a:t>
            </a:r>
            <a:r>
              <a:rPr lang="en-US" altLang="ko-KR" sz="3100" dirty="0"/>
              <a:t>the other, from the dendrites along the axons to the terminals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종류에 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상관없이 모든 뉴런은 한쪽 끝에서 다른 쪽 끝으로 전기신호를 전송합니다</a:t>
            </a: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이런 식으로 신호를 하나의 뉴런에서 부터 다른 뉴런으로 계속 전달합니다</a:t>
            </a: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E1DDBC-7A66-4771-A99A-33DB34297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46052F-D63C-44A2-A3D7-05779E6C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374" y="4643434"/>
            <a:ext cx="4386263" cy="164782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1916084" y="539909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 smtClean="0"/>
              <a:t>Neurons, Nature’s Computing Machines </a:t>
            </a:r>
            <a:br>
              <a:rPr lang="en-US" altLang="ko-KR" b="1" dirty="0" smtClean="0"/>
            </a:b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대자연의 컴퓨터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뉴런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24" y="4748210"/>
            <a:ext cx="3181350" cy="1438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9FCD18-7EDD-48F3-8C9F-209E0C104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155" y="4292255"/>
            <a:ext cx="4093845" cy="22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76707-E261-4E52-BBC6-2518E45E5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9144000" cy="91757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replace the letters with words that are more meaningful to our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networks.</a:t>
            </a:r>
          </a:p>
          <a:p>
            <a:r>
              <a:rPr lang="ko-KR" alt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이번에는 아무 의미 없는 변수 대신 신경망에서 의미가 있는 </a:t>
            </a:r>
            <a:r>
              <a:rPr lang="ko-KR" altLang="en-US" sz="2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변수명을</a:t>
            </a:r>
            <a:r>
              <a:rPr lang="ko-KR" alt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넣어보겠습니다</a:t>
            </a:r>
            <a:r>
              <a:rPr lang="en-US" altLang="ko-KR" sz="2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751CE5-3B1F-445A-840C-77C832849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1D99DD-04D3-4B6D-BD50-25E694F1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97046"/>
            <a:ext cx="9669780" cy="134588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800" y="554875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sz="4500" b="1" dirty="0"/>
              <a:t>Matrix Multiplication is Useful</a:t>
            </a:r>
            <a:endParaRPr lang="en-US" altLang="ko-KR" sz="49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솔직히 </a:t>
            </a:r>
            <a:r>
              <a:rPr lang="ko-KR" alt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행렬곱은</a:t>
            </a:r>
            <a:r>
              <a:rPr lang="ko-KR" altLang="en-US" sz="2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유용합니다</a:t>
            </a:r>
            <a:endParaRPr lang="ko-KR" altLang="en-US" sz="2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8B53B-6C4F-4567-A4E5-7D549155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5086546" cy="1869683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following diagram shows this even more clearly.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그림을 보면 더 명확하게 이해 할 수 있을 것입니다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9C4257-2AF4-4881-9BA3-E6A499551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9EEEB9-FDD6-4597-AEBF-C73A6D25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45" y="1825624"/>
            <a:ext cx="4277678" cy="459486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800" y="554875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sz="4500" b="1" dirty="0"/>
              <a:t>Matrix Multiplication is Useful</a:t>
            </a:r>
            <a:endParaRPr lang="en-US" altLang="ko-KR" sz="49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솔직히 </a:t>
            </a:r>
            <a:r>
              <a:rPr lang="ko-KR" alt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행렬곱은</a:t>
            </a:r>
            <a:r>
              <a:rPr lang="ko-KR" altLang="en-US" sz="2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유용합니다</a:t>
            </a:r>
            <a:endParaRPr lang="ko-KR" altLang="en-US" sz="2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6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0E6F1-F97E-4EAD-95F7-CB29137B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603811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This matrix multiplication can be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expressed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concisely like that.</a:t>
            </a:r>
          </a:p>
          <a:p>
            <a:r>
              <a:rPr lang="ko-KR" alt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</a:t>
            </a:r>
            <a:r>
              <a:rPr lang="ko-KR" alt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행렬곱을</a:t>
            </a: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축약해서 표현하면 다음과 같습니다</a:t>
            </a: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352F06-84D7-4DAE-B0D9-A972D87C9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DEA98D4-5562-4BE3-953B-65713920B3CD}"/>
                  </a:ext>
                </a:extLst>
              </p:cNvPr>
              <p:cNvSpPr/>
              <p:nvPr/>
            </p:nvSpPr>
            <p:spPr>
              <a:xfrm>
                <a:off x="2209800" y="2503095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ko-KR" sz="24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∙ I</a:t>
                </a: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DEA98D4-5562-4BE3-953B-65713920B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503095"/>
                <a:ext cx="8995275" cy="646763"/>
              </a:xfrm>
              <a:prstGeom prst="rect">
                <a:avLst/>
              </a:prstGeom>
              <a:blipFill>
                <a:blip r:embed="rId3"/>
                <a:stretch>
                  <a:fillRect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EA57111-D5E2-4B4C-A357-88B465EC00E2}"/>
              </a:ext>
            </a:extLst>
          </p:cNvPr>
          <p:cNvSpPr txBox="1">
            <a:spLocks/>
          </p:cNvSpPr>
          <p:nvPr/>
        </p:nvSpPr>
        <p:spPr>
          <a:xfrm>
            <a:off x="2209799" y="3342078"/>
            <a:ext cx="9144000" cy="2967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the matrix of weights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2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여기에서</a:t>
            </a:r>
            <a:r>
              <a:rPr lang="en-US" altLang="ko-KR" sz="22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b="1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가중치의 행렬입니다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the matrix of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inputs</a:t>
            </a:r>
          </a:p>
          <a:p>
            <a:r>
              <a:rPr lang="en-US" altLang="ko-KR" sz="2200" b="1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입력 값들의 행렬입니다</a:t>
            </a:r>
            <a:r>
              <a:rPr lang="en-US" altLang="ko-KR" sz="22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the resultant matrix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of combined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moderated signals into layer 2</a:t>
            </a:r>
          </a:p>
          <a:p>
            <a:r>
              <a:rPr lang="en-US" altLang="ko-KR" sz="2200" b="1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두 번째 계층으로 들어온 신호들의 조정된 합으로 이루어진 행렬입니다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Matrices are often written in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bold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 show that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they are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fact matrices and don’t just represent single numbers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2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보통 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행렬을 표기할 때에는 일반 숫자를 담은 변수와 구분하기 위해 </a:t>
            </a:r>
            <a:r>
              <a:rPr lang="ko-KR" altLang="en-US" sz="2200" b="1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굵은 글씨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표현합니다</a:t>
            </a: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800" y="554875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sz="4500" b="1" dirty="0"/>
              <a:t>Matrix Multiplication is Useful</a:t>
            </a:r>
            <a:endParaRPr lang="en-US" altLang="ko-KR" sz="49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솔직히 </a:t>
            </a:r>
            <a:r>
              <a:rPr lang="ko-KR" alt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행렬곱은</a:t>
            </a:r>
            <a:r>
              <a:rPr lang="ko-KR" altLang="en-US" sz="2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유용합니다</a:t>
            </a:r>
            <a:endParaRPr lang="ko-KR" altLang="en-US" sz="2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09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DA3CD-D2A2-484A-BD7F-CED8B05F1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9144000" cy="177482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All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 need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 do is apply the sigmoid function to each individual element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of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matrix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해야 할 일은 행렬</a:t>
            </a: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각각의 원소에 대해 </a:t>
            </a:r>
            <a:r>
              <a:rPr lang="ko-KR" altLang="en-US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함수를 적용해주는 것 뿐입니다</a:t>
            </a:r>
            <a:r>
              <a:rPr lang="en-US" altLang="ko-KR" sz="2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 the final output from the second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 can be expressed like this.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두 번째 계층의 최종결과물은 다음과 같이 표현할 수 있습니다</a:t>
            </a: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BBBA1A-1FCB-4147-9D03-CB3ACD75E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A520C32-71A0-427D-9C57-AC64A5DDE97B}"/>
                  </a:ext>
                </a:extLst>
              </p:cNvPr>
              <p:cNvSpPr/>
              <p:nvPr/>
            </p:nvSpPr>
            <p:spPr>
              <a:xfrm>
                <a:off x="2209800" y="3600451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𝒔𝒊𝒈𝒎𝒐𝒊𝒅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A520C32-71A0-427D-9C57-AC64A5DDE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600451"/>
                <a:ext cx="8995275" cy="646763"/>
              </a:xfrm>
              <a:prstGeom prst="rect">
                <a:avLst/>
              </a:prstGeom>
              <a:blipFill>
                <a:blip r:embed="rId3"/>
                <a:stretch>
                  <a:fillRect b="-9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051D7C-4687-4BDE-8965-1E717D4B9F26}"/>
              </a:ext>
            </a:extLst>
          </p:cNvPr>
          <p:cNvSpPr txBox="1">
            <a:spLocks/>
          </p:cNvSpPr>
          <p:nvPr/>
        </p:nvSpPr>
        <p:spPr>
          <a:xfrm>
            <a:off x="2209800" y="4522041"/>
            <a:ext cx="9144000" cy="1223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That O written in bold is a matrix, which contains all the outputs from the final layer of the neural network.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굵은 글씨로 표현한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신경망의 마지막 계층의 모든 결과 값을 포함하는 행렬입니다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2209800" y="554875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sz="4500" b="1" dirty="0"/>
              <a:t>Matrix Multiplication is Useful</a:t>
            </a:r>
            <a:endParaRPr lang="en-US" altLang="ko-KR" sz="49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솔직히 </a:t>
            </a:r>
            <a:r>
              <a:rPr lang="ko-KR" alt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행렬곱은</a:t>
            </a:r>
            <a:r>
              <a:rPr lang="ko-KR" altLang="en-US" sz="2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9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유용합니다</a:t>
            </a:r>
            <a:endParaRPr lang="ko-KR" altLang="en-US" sz="2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 Points</a:t>
            </a:r>
            <a:br>
              <a:rPr lang="en-US" altLang="ko-KR" dirty="0" smtClean="0"/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핵심 정리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4387851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many calculations needed to feed a signal forward through a neural network can be expressed as matrix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multiplication.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신경망에서 신호를 전달하는 연산은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행렬곱을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표현할 수 있습니다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Expressing it as matrix multiplication makes it much more concise for us to write, no matter the size of neural network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행렬곱을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활용하면 그 크기에 상관없이 신경망을 간결하게 표현할 수 있습니다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More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importantly, some computer programming languages understand matrix calculations, and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recognise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that the underlying calculations are very similar. This allows them to do these calculations more efficiently and quickly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컴퓨터 프로그래밍 언어는 행렬을 잘 인식하고 행렬 연산을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빠르고 효율적으로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 할 수 있습니다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44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F55D-78B3-4D53-9A08-9E669CD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554941"/>
            <a:ext cx="10381130" cy="1928111"/>
          </a:xfrm>
        </p:spPr>
        <p:txBody>
          <a:bodyPr anchor="ctr">
            <a:no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Chapter 9</a:t>
            </a:r>
            <a:r>
              <a:rPr lang="en-US" altLang="ko-KR" b="1" dirty="0" smtClean="0">
                <a:solidFill>
                  <a:schemeClr val="accent1"/>
                </a:solidFill>
              </a:rPr>
              <a:t/>
            </a:r>
            <a:br>
              <a:rPr lang="en-US" altLang="ko-KR" b="1" dirty="0" smtClean="0">
                <a:solidFill>
                  <a:schemeClr val="accent1"/>
                </a:solidFill>
              </a:rPr>
            </a:br>
            <a:r>
              <a:rPr lang="en-US" altLang="ko-KR" b="1" dirty="0" smtClean="0"/>
              <a:t>A </a:t>
            </a:r>
            <a:r>
              <a:rPr lang="en-US" altLang="ko-KR" b="1" dirty="0"/>
              <a:t>Three Layer Example with Matrix Multiplication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214B99-6191-4C1C-AB37-4A278736D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5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1B6ED-7F83-46FC-B542-F93E54383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3276600" cy="3085741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following diagram shows an example neural network with 3 layers, each with 3 nodes.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그림은 각각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노드를 가지는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계층으로 구성된 신경망입니다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2E6D6-7ABA-41FC-8961-50EF3672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3089D-B0CF-40B9-B25B-148A3EEAD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45" y="2088832"/>
            <a:ext cx="6840855" cy="43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6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300E4-A9B8-4BC7-AAAB-D217301D0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9144000" cy="139270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There are three inputs in this neural network, and we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see the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three inputs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are 0.9, 0.1 and 0.8. So the input matrix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be shown like this.</a:t>
            </a:r>
          </a:p>
          <a:p>
            <a:r>
              <a:rPr lang="ko-KR" alt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</a:t>
            </a:r>
            <a:r>
              <a:rPr lang="ko-KR" alt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신경망에서 </a:t>
            </a:r>
            <a:r>
              <a:rPr lang="ko-KR" altLang="en-US" sz="2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입력값은</a:t>
            </a:r>
            <a:r>
              <a:rPr lang="ko-KR" alt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존재하며 각각 </a:t>
            </a:r>
            <a:r>
              <a:rPr lang="en-US" altLang="ko-KR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0.9, 0.1, 0.8</a:t>
            </a:r>
            <a:r>
              <a:rPr lang="ko-KR" alt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</a:t>
            </a:r>
            <a:r>
              <a:rPr lang="en-US" altLang="ko-KR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그러므로 입력 행렬 </a:t>
            </a:r>
            <a:r>
              <a:rPr lang="en-US" altLang="ko-KR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ko-KR" alt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다음과 같이 표현할 수 있습니다</a:t>
            </a:r>
            <a:r>
              <a:rPr lang="en-US" altLang="ko-KR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732080-29D6-40DF-B137-E5F6F6182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F8B0ED-91EC-42C3-A6B7-3F133B6F3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4" y="3348916"/>
            <a:ext cx="4819650" cy="234315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bg1">
                    <a:lumMod val="65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</a:rPr>
              <a:t> 적용하기</a:t>
            </a:r>
          </a:p>
        </p:txBody>
      </p:sp>
    </p:spTree>
    <p:extLst>
      <p:ext uri="{BB962C8B-B14F-4D97-AF65-F5344CB8AC3E}">
        <p14:creationId xmlns:p14="http://schemas.microsoft.com/office/powerpoint/2010/main" val="354815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C0D577A-4CA7-4C97-A276-861556C6D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9800" y="4633277"/>
            <a:ext cx="5000625" cy="15801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3F1E2-CAD0-4D2C-8537-8D540842A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E639FFCF-89B8-4049-A27D-41880AF9EB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9800" y="1825624"/>
                <a:ext cx="9144000" cy="23246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 write “</a:t>
                </a:r>
                <a:r>
                  <a:rPr lang="en-US" altLang="ko-KR" dirty="0" err="1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input_hidden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” next to the .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h𝑖𝑑𝑑𝑒𝑛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are the matrix of weights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between the input and hidden layers.</a:t>
                </a:r>
                <a:endPara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2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다음 </a:t>
                </a:r>
                <a:r>
                  <a:rPr lang="ko-KR" alt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행렬은 입력 계층과 은닉 계층 간의 가중치 행렬이기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altLang="ko-KR" sz="2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sz="2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h𝑖𝑑𝑑𝑒𝑛</m:t>
                        </m:r>
                      </m:sub>
                    </m:sSub>
                  </m:oMath>
                </a14:m>
                <a:r>
                  <a:rPr lang="ko-KR" alt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이라고 표현했습니다</a:t>
                </a:r>
                <a:r>
                  <a:rPr lang="en-US" altLang="ko-KR" sz="2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h𝑖𝑑𝑑𝑒𝑛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is the matrix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of weights for the 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links between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hidden and output layers</a:t>
                </a:r>
              </a:p>
              <a:p>
                <a:r>
                  <a:rPr lang="ko-KR" altLang="en-US" sz="2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이와 마찬가지로 은닉 계층과 출력 계층 간의 가중치 행렬은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h𝑖𝑑𝑑𝑒𝑛</m:t>
                        </m:r>
                        <m: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sz="2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</m:oMath>
                </a14:m>
                <a:r>
                  <a:rPr lang="ko-KR" alt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이라고 합니다</a:t>
                </a:r>
                <a:r>
                  <a:rPr lang="en-US" altLang="ko-KR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en-US" altLang="ko-KR" sz="2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 made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h𝑖𝑑𝑑𝑒𝑛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h𝑖𝑑𝑑𝑒𝑛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matrices randomly like this as example.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h𝑖𝑑𝑑𝑒𝑛</m:t>
                        </m:r>
                      </m:sub>
                    </m:sSub>
                  </m:oMath>
                </a14:m>
                <a:r>
                  <a:rPr lang="en-US" altLang="ko-KR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h𝑖𝑑𝑑𝑒𝑛</m:t>
                        </m:r>
                        <m: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sz="2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</m:oMath>
                </a14:m>
                <a:r>
                  <a:rPr lang="en-US" altLang="ko-KR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행렬은 </a:t>
                </a:r>
                <a:r>
                  <a:rPr lang="ko-KR" altLang="en-US" sz="2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다음과 </a:t>
                </a:r>
                <a:r>
                  <a:rPr lang="ko-KR" alt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같이 정하겠습니다</a:t>
                </a:r>
                <a:r>
                  <a:rPr lang="en-US" altLang="ko-KR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E639FFCF-89B8-4049-A27D-41880AF9E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825624"/>
                <a:ext cx="9144000" cy="2324659"/>
              </a:xfrm>
              <a:prstGeom prst="rect">
                <a:avLst/>
              </a:prstGeom>
              <a:blipFill>
                <a:blip r:embed="rId4"/>
                <a:stretch>
                  <a:fillRect l="-467" t="-3665" r="-733" b="-1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B9B2642F-4D9A-43FF-B58B-FE4B8B357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735" y="4633277"/>
            <a:ext cx="4787265" cy="147351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</p:spTree>
    <p:extLst>
      <p:ext uri="{BB962C8B-B14F-4D97-AF65-F5344CB8AC3E}">
        <p14:creationId xmlns:p14="http://schemas.microsoft.com/office/powerpoint/2010/main" val="24295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67DE9EF-5E6A-4EA2-AE4C-1C685030CB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9800" y="1825625"/>
                <a:ext cx="9144000" cy="883286"/>
              </a:xfrm>
            </p:spPr>
            <p:txBody>
              <a:bodyPr>
                <a:noAutofit/>
              </a:bodyPr>
              <a:lstStyle/>
              <a:p>
                <a:r>
                  <a:rPr lang="en-US" altLang="ko-KR" sz="2000" dirty="0" smtClean="0"/>
                  <a:t>We call combined </a:t>
                </a:r>
                <a:r>
                  <a:rPr lang="en-US" altLang="ko-KR" sz="2000" dirty="0"/>
                  <a:t>moderated input into the hidden </a:t>
                </a:r>
                <a:r>
                  <a:rPr lang="en-US" altLang="ko-KR" sz="2000" dirty="0" smtClean="0"/>
                  <a:t>layer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h𝑖𝑑𝑑𝑒𝑛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.</a:t>
                </a:r>
              </a:p>
              <a:p>
                <a:r>
                  <a:rPr lang="ko-KR" altLang="en-US" sz="1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은닉 </a:t>
                </a:r>
                <a:r>
                  <a:rPr lang="ko-KR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계층의 </a:t>
                </a:r>
                <a:r>
                  <a:rPr lang="ko-KR" altLang="en-US" sz="1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조정된 합을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h𝑖𝑑𝑑𝑒𝑛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이라고 부르겠습니다</a:t>
                </a:r>
                <a:r>
                  <a:rPr lang="en-US" altLang="ko-KR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  <a:endParaRPr lang="ko-KR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67DE9EF-5E6A-4EA2-AE4C-1C685030C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1825625"/>
                <a:ext cx="9144000" cy="883286"/>
              </a:xfrm>
              <a:blipFill>
                <a:blip r:embed="rId3"/>
                <a:stretch>
                  <a:fillRect l="-600" t="-2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073CF-2262-4D51-AA4B-4A0A08AD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2976E61-D342-4FE0-B0AB-DF705A9687AC}"/>
                  </a:ext>
                </a:extLst>
              </p:cNvPr>
              <p:cNvSpPr/>
              <p:nvPr/>
            </p:nvSpPr>
            <p:spPr>
              <a:xfrm>
                <a:off x="2209800" y="2736908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𝐡𝐢𝐝𝐝𝐞𝐧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𝐢𝐧𝐩𝐮𝐭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𝐡𝐢𝐝𝐝𝐞𝐧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en-US" altLang="ko-KR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2976E61-D342-4FE0-B0AB-DF705A968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736908"/>
                <a:ext cx="8995275" cy="646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8935511-87D8-455E-9B31-4B913E2BF2A1}"/>
              </a:ext>
            </a:extLst>
          </p:cNvPr>
          <p:cNvSpPr txBox="1">
            <a:spLocks/>
          </p:cNvSpPr>
          <p:nvPr/>
        </p:nvSpPr>
        <p:spPr>
          <a:xfrm>
            <a:off x="2209800" y="3487933"/>
            <a:ext cx="5529606" cy="1640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answer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worked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 as shown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below.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행렬곱을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계산하면 다음과 같은 결과를 얻습니다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260E07-7831-41A9-A3F3-BF8E2CBB0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385" y="3859847"/>
            <a:ext cx="4920615" cy="235362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</p:spTree>
    <p:extLst>
      <p:ext uri="{BB962C8B-B14F-4D97-AF65-F5344CB8AC3E}">
        <p14:creationId xmlns:p14="http://schemas.microsoft.com/office/powerpoint/2010/main" val="424738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2A8D2-CC8E-494F-85F2-2A58649CB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811512" cy="46361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Observations suggest that neurons don’t react </a:t>
            </a:r>
            <a:r>
              <a:rPr lang="en-US" altLang="ko-KR" sz="2400" dirty="0" smtClean="0"/>
              <a:t>readily.</a:t>
            </a:r>
          </a:p>
          <a:p>
            <a:pPr>
              <a:lnSpc>
                <a:spcPct val="10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과학자들의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관찰에 의하면 뉴런은 입력을 받았을 때 즉시 반응하지는 않습니다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N</a:t>
            </a:r>
            <a:r>
              <a:rPr lang="en-US" altLang="ko-KR" sz="2400" dirty="0" smtClean="0"/>
              <a:t>eurons suppress </a:t>
            </a:r>
            <a:r>
              <a:rPr lang="en-US" altLang="ko-KR" sz="2400" dirty="0"/>
              <a:t>the input until it </a:t>
            </a:r>
            <a:r>
              <a:rPr lang="en-US" altLang="ko-KR" sz="2400" dirty="0" smtClean="0"/>
              <a:t>has grown </a:t>
            </a:r>
            <a:r>
              <a:rPr lang="en-US" altLang="ko-KR" sz="2400" dirty="0"/>
              <a:t>so large that it triggers an output.</a:t>
            </a: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대신에 입력이 누적되어 어떤 수준으로 커진 경우에만 출력을 하게 됩니다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The neurons don’t want to be passing on tiny noise signals, only emphatically strong intentional </a:t>
            </a:r>
            <a:r>
              <a:rPr lang="en-US" altLang="ko-KR" sz="2400" dirty="0" smtClean="0"/>
              <a:t>signals.</a:t>
            </a:r>
          </a:p>
          <a:p>
            <a:pPr>
              <a:lnSpc>
                <a:spcPct val="10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뉴런이 미세한 잡음 신호 따위는 전달하지 않고 의미가 있는 신호만 전달합니다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 smtClean="0"/>
              <a:t>That means, neurons producing </a:t>
            </a:r>
            <a:r>
              <a:rPr lang="en-US" altLang="ko-KR" sz="2400" dirty="0"/>
              <a:t>an output signal if the input is sufficiently dialed up to pass a </a:t>
            </a:r>
            <a:r>
              <a:rPr lang="en-US" altLang="ko-KR" sz="2400" b="1" dirty="0"/>
              <a:t>threshold </a:t>
            </a:r>
            <a:r>
              <a:rPr lang="en-US" altLang="ko-KR" sz="2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즉 입력 값이 어떤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분계점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(Threshold)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도달해야 출력이 발생하는 것입니다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2CDBD-F23D-44A3-AECB-00273D615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1916084" y="539909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 smtClean="0"/>
              <a:t>Neurons, Nature’s Computing Machines </a:t>
            </a:r>
            <a:br>
              <a:rPr lang="en-US" altLang="ko-KR" b="1" dirty="0" smtClean="0"/>
            </a:b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대자연의 컴퓨터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뉴런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7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F16B0-6D3A-484A-8F87-1F6D22925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1825625"/>
            <a:ext cx="3304881" cy="2407010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Let’s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visualize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these combined moderated inputs into the second hidden layer.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행렬의 계산 결과를 그림으로 표현하면 다음과 같습니다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8883B-1D45-4033-8A58-5B7093853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1DE88-CA4F-4A49-B2BC-EED18F355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815" y="1975484"/>
            <a:ext cx="6814185" cy="442055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</p:spTree>
    <p:extLst>
      <p:ext uri="{BB962C8B-B14F-4D97-AF65-F5344CB8AC3E}">
        <p14:creationId xmlns:p14="http://schemas.microsoft.com/office/powerpoint/2010/main" val="341500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667E1-E88C-496B-9DE2-45E255E2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906307"/>
            <a:ext cx="9144000" cy="1242246"/>
          </a:xfrm>
        </p:spPr>
        <p:txBody>
          <a:bodyPr>
            <a:noAutofit/>
          </a:bodyPr>
          <a:lstStyle/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apply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sigmoid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function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 make the response to the signal more like those found in nature.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자연스럽게 전달하기 위해 은닉 계층의 각각의 노드에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활성화 함수를 적용하겠습니다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F77A03-28D7-4EA9-8B74-1FA4425B0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F7F9A38-BEBD-4576-ACAE-FFCED785300A}"/>
                  </a:ext>
                </a:extLst>
              </p:cNvPr>
              <p:cNvSpPr/>
              <p:nvPr/>
            </p:nvSpPr>
            <p:spPr>
              <a:xfrm>
                <a:off x="2358526" y="3321385"/>
                <a:ext cx="5444848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𝐡𝐢𝐝𝐝𝐞𝐧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𝐬𝐢𝐠𝐦𝐨𝐝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𝐡𝐢𝐝𝐝𝐞𝐧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altLang="ko-KR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F7F9A38-BEBD-4576-ACAE-FFCED7853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526" y="3321385"/>
                <a:ext cx="5444848" cy="646763"/>
              </a:xfrm>
              <a:prstGeom prst="rect">
                <a:avLst/>
              </a:prstGeom>
              <a:blipFill>
                <a:blip r:embed="rId3"/>
                <a:stretch>
                  <a:fillRect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8F60B50-0C96-4DB5-956E-9C144A3D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374" y="3021243"/>
            <a:ext cx="4305300" cy="366712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032140-A5E0-48C9-A7F9-42BF4C81C997}"/>
              </a:ext>
            </a:extLst>
          </p:cNvPr>
          <p:cNvSpPr/>
          <p:nvPr/>
        </p:nvSpPr>
        <p:spPr>
          <a:xfrm>
            <a:off x="2358526" y="4590854"/>
            <a:ext cx="5444848" cy="18099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sigmoid function is </a:t>
            </a:r>
            <a:r>
              <a:rPr lang="en-US" altLang="ko-KR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</a:t>
            </a:r>
            <a:r>
              <a:rPr lang="en-US" altLang="ko-K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altLang="ko-KR" sz="24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 </a:t>
            </a:r>
            <a:r>
              <a:rPr lang="en-US" altLang="ko-K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when x </a:t>
            </a:r>
            <a:r>
              <a:rPr lang="en-US" altLang="ko-KR" sz="24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(</a:t>
            </a:r>
            <a:r>
              <a:rPr lang="en-US" altLang="ko-K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+ </a:t>
            </a:r>
            <a:r>
              <a:rPr lang="en-US" altLang="ko-KR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 </a:t>
            </a:r>
            <a:r>
              <a:rPr lang="en-US" altLang="ko-KR" sz="2400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−</a:t>
            </a:r>
            <a:r>
              <a:rPr lang="en-US" altLang="ko-KR" sz="2400" i="1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ko-KR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x= 1.16</a:t>
            </a:r>
            <a:r>
              <a:rPr lang="en-US" altLang="ko-K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e </a:t>
            </a:r>
            <a:r>
              <a:rPr lang="en-US" altLang="ko-KR" sz="2400" baseline="30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-1.16 = </a:t>
            </a:r>
            <a:r>
              <a:rPr lang="en-US" altLang="ko-KR" sz="24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0.3135</a:t>
            </a:r>
            <a:r>
              <a:rPr lang="en-US" altLang="ko-K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endParaRPr lang="en-US" altLang="ko-KR" sz="2400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That </a:t>
            </a:r>
            <a:r>
              <a:rPr lang="en-US" altLang="ko-K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means </a:t>
            </a:r>
            <a:r>
              <a:rPr lang="en-US" altLang="ko-KR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</a:t>
            </a:r>
            <a:r>
              <a:rPr lang="en-US" altLang="ko-K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1/(1+ 0.3135) = 0.761.</a:t>
            </a:r>
            <a:endParaRPr lang="en-US" altLang="ko-KR" sz="2400" b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4652" y="4221522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python/</a:t>
            </a:r>
            <a:r>
              <a:rPr lang="en-US" altLang="ko-KR" b="1" dirty="0" err="1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r>
              <a:rPr lang="ko-KR" altLang="en-US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계산해 보세요</a:t>
            </a:r>
            <a:r>
              <a:rPr lang="en-US" altLang="ko-KR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13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29EA6-0D76-4F1D-BC64-AC0AE3A54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2786406" cy="3443959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Following shows the diagram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with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information.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행렬을 그림으로 나타내면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오른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쪽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같습니다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A5460-2632-4754-A3AB-98D97E784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E4BAA3-C96D-4E59-9CE0-DFA92853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1825625"/>
            <a:ext cx="7067550" cy="436721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</p:spTree>
    <p:extLst>
      <p:ext uri="{BB962C8B-B14F-4D97-AF65-F5344CB8AC3E}">
        <p14:creationId xmlns:p14="http://schemas.microsoft.com/office/powerpoint/2010/main" val="29218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A3E7252-3CBC-4F34-82BA-CE96C1C12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9800" y="1825623"/>
                <a:ext cx="9144000" cy="2416584"/>
              </a:xfrm>
            </p:spPr>
            <p:txBody>
              <a:bodyPr>
                <a:noAutofit/>
              </a:bodyPr>
              <a:lstStyle/>
              <a:p>
                <a:r>
                  <a:rPr lang="en-US" altLang="ko-KR" sz="20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Now, we calculate 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combined moderated input into this final </a:t>
                </a:r>
                <a:r>
                  <a:rPr lang="en-US" altLang="ko-KR" sz="20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layer.</a:t>
                </a:r>
              </a:p>
              <a:p>
                <a:r>
                  <a:rPr lang="ko-KR" altLang="en-US" sz="1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이제 </a:t>
                </a:r>
                <a:r>
                  <a:rPr lang="ko-KR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최종 계층의 </a:t>
                </a:r>
                <a:r>
                  <a:rPr lang="ko-KR" altLang="en-US" sz="1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입력값으로</a:t>
                </a:r>
                <a:r>
                  <a:rPr lang="ko-KR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사용될 </a:t>
                </a:r>
                <a:r>
                  <a:rPr lang="en-US" altLang="ko-KR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</a:t>
                </a:r>
                <a:r>
                  <a:rPr lang="ko-KR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구해보겠습니다</a:t>
                </a:r>
                <a:r>
                  <a:rPr lang="en-US" altLang="ko-KR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 </a:t>
                </a:r>
              </a:p>
              <a:p>
                <a:r>
                  <a:rPr lang="en-US" altLang="ko-KR" sz="20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X will be result of matrix multiplication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𝐎</m:t>
                        </m:r>
                      </m:e>
                      <m:sub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𝐡𝐢𝐝𝐝𝐞𝐧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which are the outputs from the second layer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𝐡𝐢𝐝𝐝𝐞𝐧</m:t>
                        </m:r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𝐨𝐮𝐭𝐩𝐮𝐭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which are the weights who links between second and third layers.</a:t>
                </a:r>
              </a:p>
              <a:p>
                <a:r>
                  <a:rPr lang="ko-KR" altLang="en-US" sz="1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출력 </a:t>
                </a:r>
                <a:r>
                  <a:rPr lang="ko-KR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계층의 입력 값 </a:t>
                </a:r>
                <a:r>
                  <a:rPr lang="en-US" altLang="ko-KR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</a:t>
                </a:r>
                <a:r>
                  <a:rPr lang="ko-KR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은닉 계층의 출력 값인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𝐎</m:t>
                        </m:r>
                      </m:e>
                      <m:sub>
                        <m:r>
                          <a:rPr lang="en-US" altLang="ko-KR" sz="1800" b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𝐡𝐢𝐝𝐝𝐞𝐧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과 이에 대한 가중치인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R" sz="1800" b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𝐡𝐢𝐝𝐝𝐞𝐧</m:t>
                        </m:r>
                        <m:r>
                          <a:rPr lang="en-US" altLang="ko-KR" sz="1800" b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sz="1800" b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</a:t>
                </a:r>
                <a:r>
                  <a:rPr lang="ko-KR" altLang="en-US" sz="1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행렬곱</a:t>
                </a:r>
                <a:r>
                  <a:rPr lang="ko-KR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연산의 결과값이 될 것 입니다</a:t>
                </a:r>
                <a:r>
                  <a:rPr lang="en-US" altLang="ko-KR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A3E7252-3CBC-4F34-82BA-CE96C1C12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1825623"/>
                <a:ext cx="9144000" cy="2416584"/>
              </a:xfrm>
              <a:blipFill>
                <a:blip r:embed="rId3"/>
                <a:stretch>
                  <a:fillRect l="-600" t="-1259" r="-933" b="-4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0398BE-A50C-4D57-A7B5-19D310761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448F79F-FB53-45DD-BD88-0E1A63D8EF64}"/>
                  </a:ext>
                </a:extLst>
              </p:cNvPr>
              <p:cNvSpPr/>
              <p:nvPr/>
            </p:nvSpPr>
            <p:spPr>
              <a:xfrm>
                <a:off x="2284162" y="4581077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𝐨𝐮𝐭𝐩𝐮𝐭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𝐡𝐢𝐝𝐝𝐞𝐧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𝐨𝐮𝐭𝐩𝐮𝐭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𝐡𝐢𝐝𝐝𝐞𝐧</m:t>
                          </m:r>
                        </m:sub>
                      </m:sSub>
                    </m:oMath>
                  </m:oMathPara>
                </a14:m>
                <a:endParaRPr lang="en-US" altLang="ko-KR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448F79F-FB53-45DD-BD88-0E1A63D8E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162" y="4581077"/>
                <a:ext cx="8995275" cy="646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</p:spTree>
    <p:extLst>
      <p:ext uri="{BB962C8B-B14F-4D97-AF65-F5344CB8AC3E}">
        <p14:creationId xmlns:p14="http://schemas.microsoft.com/office/powerpoint/2010/main" val="209705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F3B1F-B0B0-4951-A822-209C4F8D1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9144000" cy="929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Working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this out just in the same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way gives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following result for the combined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moderated inputs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into the final output layer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앞에서와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동일한 방법으로 이를 계산하면 다음과 같은 결과를 </a:t>
            </a:r>
            <a:r>
              <a:rPr lang="ko-KR" alt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얻게 됩니다</a:t>
            </a: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E5923-59B1-4255-96A7-684A2496F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BCCA18-F3F5-4666-815C-AEF840C15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050" y="2948867"/>
            <a:ext cx="6448425" cy="31908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69339" y="5298449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python/</a:t>
            </a:r>
            <a:r>
              <a:rPr lang="en-US" altLang="ko-KR" b="1" dirty="0" err="1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r>
              <a:rPr lang="ko-KR" altLang="en-US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계산해 보세요</a:t>
            </a:r>
            <a:r>
              <a:rPr lang="en-US" altLang="ko-KR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F0BBD-F463-46DA-86A4-B3F558CE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4209854" cy="398374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updated diagram now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shows like this.</a:t>
            </a: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반영한 그림은 다음과 같습니다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 call “</a:t>
            </a:r>
            <a:r>
              <a:rPr lang="en-US" altLang="ko-KR" sz="2000" u="sng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forward propagation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 as the progress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feeding forward the signal from the initial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right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through to the combined inputs to the final layer.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신호를 가중치와 조합하여 마지막 계층 쪽으로 전달하는 방식을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전파법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순전파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라고도 합니다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53B147-2541-4058-A028-79B66528A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7A5BCA-EAF2-495E-A720-8644A1F86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35" y="2252308"/>
            <a:ext cx="5892165" cy="373761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</p:spTree>
    <p:extLst>
      <p:ext uri="{BB962C8B-B14F-4D97-AF65-F5344CB8AC3E}">
        <p14:creationId xmlns:p14="http://schemas.microsoft.com/office/powerpoint/2010/main" val="22764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1204C-6666-482D-BD9D-D8D9669A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929005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All that remains is to apply the sigmoid activation function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</a:t>
            </a:r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남은 것은 출력 계층에 </a:t>
            </a:r>
            <a:r>
              <a:rPr lang="ko-KR" alt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활성화 함수를 적용하는 것뿐입니다</a:t>
            </a:r>
            <a:r>
              <a:rPr lang="en-US" alt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C1785-2A32-4E98-9730-745BFDBFD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80F43-D377-4A39-90F7-83DC3FAD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29" y="3013075"/>
            <a:ext cx="3924300" cy="32004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02929" y="5433407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python/</a:t>
            </a:r>
            <a:r>
              <a:rPr lang="en-US" altLang="ko-KR" b="1" dirty="0" err="1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r>
              <a:rPr lang="ko-KR" altLang="en-US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계산해 보세요</a:t>
            </a:r>
            <a:r>
              <a:rPr lang="en-US" altLang="ko-KR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7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9D3C26-7CAE-40EF-A391-B885D9B8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1825625"/>
            <a:ext cx="9243767" cy="883286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This is the final output of the matrix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행렬을 최종적으로 그림으로 표현하면 다음과 같습니다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1A5E54-C75B-4D91-ABD0-07A63326F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4840A1-33CF-44DB-96E2-DE545BBA8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022" y="2604770"/>
            <a:ext cx="6827520" cy="397383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3ED711D-5653-43D8-ABE3-9CFDBA7D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306" y="708212"/>
            <a:ext cx="10237694" cy="923177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 Three Layer Example with </a:t>
            </a:r>
            <a:r>
              <a:rPr lang="en-US" altLang="ko-KR" sz="3200" b="1" dirty="0" smtClean="0"/>
              <a:t>Matrix Multiplication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계층 신경망에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행렬곱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적용하기</a:t>
            </a:r>
          </a:p>
        </p:txBody>
      </p:sp>
    </p:spTree>
    <p:extLst>
      <p:ext uri="{BB962C8B-B14F-4D97-AF65-F5344CB8AC3E}">
        <p14:creationId xmlns:p14="http://schemas.microsoft.com/office/powerpoint/2010/main" val="56805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So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</a:rPr>
              <a:t>far,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en-US" altLang="ko-KR" smtClean="0">
                <a:solidFill>
                  <a:srgbClr val="C00000"/>
                </a:solidFill>
              </a:rPr>
              <a:t>the Forward </a:t>
            </a:r>
            <a:r>
              <a:rPr lang="en-US" altLang="ko-KR" dirty="0" smtClean="0">
                <a:solidFill>
                  <a:srgbClr val="C00000"/>
                </a:solidFill>
              </a:rPr>
              <a:t>Propagation</a:t>
            </a:r>
            <a:br>
              <a:rPr lang="en-US" altLang="ko-KR" dirty="0" smtClean="0">
                <a:solidFill>
                  <a:srgbClr val="C00000"/>
                </a:solidFill>
              </a:rPr>
            </a:br>
            <a:r>
              <a:rPr lang="ko-KR" altLang="en-US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여기까지가 순방향 전파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7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AFB43B-BBEA-4801-8B48-7CA483ED0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4570" y="2190941"/>
            <a:ext cx="4040505" cy="382714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F12CB-630C-4960-9CFB-1E57B07F4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1916084" y="539909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 smtClean="0"/>
              <a:t>Neurons, Nature’s Computing Machines </a:t>
            </a:r>
            <a:br>
              <a:rPr lang="en-US" altLang="ko-KR" b="1" dirty="0" smtClean="0"/>
            </a:b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대자연의 컴퓨터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뉴런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B8ED4A6-B2CD-45ED-B053-68E3C5E950A2}"/>
              </a:ext>
            </a:extLst>
          </p:cNvPr>
          <p:cNvSpPr txBox="1">
            <a:spLocks/>
          </p:cNvSpPr>
          <p:nvPr/>
        </p:nvSpPr>
        <p:spPr>
          <a:xfrm>
            <a:off x="2209799" y="1995552"/>
            <a:ext cx="5666233" cy="3917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400" dirty="0" smtClean="0"/>
              <a:t>A function that takes the input signal and generates an output signal, but takes into account some kind of threshold is called an </a:t>
            </a:r>
            <a:r>
              <a:rPr lang="en-US" altLang="ko-KR" sz="2400" b="1" dirty="0" smtClean="0"/>
              <a:t>activation function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신호를 받아 특정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분계점을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넘어서는 경우에 출력 신호를 생성해주는 함수를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활성화 함수라고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합니다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1558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ED4A6-B2CD-45ED-B053-68E3C5E95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2072640"/>
            <a:ext cx="5385817" cy="43154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simple step function could do </a:t>
            </a:r>
            <a:r>
              <a:rPr lang="en-US" altLang="ko-KR" sz="2400" dirty="0" smtClean="0"/>
              <a:t>this.</a:t>
            </a: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활성화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함수 중 가장 단순한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형태인 계단 함수는 다음과 같이 표현됩니다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ko-KR" sz="2400" dirty="0" smtClean="0"/>
              <a:t>Once </a:t>
            </a:r>
            <a:r>
              <a:rPr lang="en-US" altLang="ko-KR" sz="2400" dirty="0"/>
              <a:t>the threshold input is reached, output jumps up.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값이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분계점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이상이 되면 출력 값은 갑자기 올라갑니다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ko-KR" sz="2400" dirty="0"/>
              <a:t>Neurons fire when the input reaches the threshold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입력 값이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분계점에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이르러 출력을 발생시키는 현상을 뉴런이 작동한다고 말합니다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2A4B31-9DF0-49A9-B8F5-730ED90B7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1916084" y="539909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 smtClean="0"/>
              <a:t>Neurons, Nature’s Computing Machines </a:t>
            </a:r>
            <a:br>
              <a:rPr lang="en-US" altLang="ko-KR" b="1" dirty="0" smtClean="0"/>
            </a:b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대자연의 컴퓨터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뉴런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970E3B-6945-4FFA-A5B2-CE16D729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32" y="2926238"/>
            <a:ext cx="3900487" cy="27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F5878-B53B-4BFF-8114-AB31F00F9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145" y="1778973"/>
            <a:ext cx="9144000" cy="24258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sigmoid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smoother than the cold hard step function, and this makes it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more natural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realistic.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계단함수보다 부드러운 형태를 가지게 되는 함수입니다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보다 자연스럽고 현실에 가깝습니다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This smooth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 shaped sigmoid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 is what we’ll be continue to use for making our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own neural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network.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우리는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 인공 신경망을 만들 때 이처럼 부드러운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 형태를 가지는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함수를 활용할 것입니다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C4EA43-05A1-4827-ACC6-BD3CF4790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17CBE1-1B8A-4F9C-A2F5-EEB6E19A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439" y="3868969"/>
            <a:ext cx="4307205" cy="272700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1916084" y="539909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 smtClean="0"/>
              <a:t>Neurons, Nature’s Computing Machines </a:t>
            </a:r>
            <a:br>
              <a:rPr lang="en-US" altLang="ko-KR" b="1" dirty="0" smtClean="0"/>
            </a:b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대자연의 컴퓨터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뉴런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31909" y="486972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0.5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D6D62-DECD-4344-8109-1983BD62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966779"/>
            <a:ext cx="9258300" cy="140326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sigmoid function, sometimes also called the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logistic </a:t>
            </a:r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it can be expressed like this.</a:t>
            </a:r>
          </a:p>
          <a:p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때로 로지스틱 함수라고 부르기도 하며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수식으로는 다음과 같이 표현됩니다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770693-1FB8-476C-9856-A312002F6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5BDE94B-C4F2-4C12-9CF7-31DD1414CEEC}"/>
                  </a:ext>
                </a:extLst>
              </p:cNvPr>
              <p:cNvSpPr/>
              <p:nvPr/>
            </p:nvSpPr>
            <p:spPr>
              <a:xfrm>
                <a:off x="5155894" y="3655738"/>
                <a:ext cx="6312206" cy="116378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^(−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=2.71828</m:t>
                    </m:r>
                  </m:oMath>
                </a14:m>
                <a:r>
                  <a:rPr lang="en-US" altLang="ko-KR" sz="2400" b="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altLang="ko-KR" sz="1600" b="0" dirty="0" smtClean="0">
                    <a:solidFill>
                      <a:schemeClr val="tx1"/>
                    </a:solidFill>
                    <a:latin typeface="+mj-lt"/>
                  </a:rPr>
                  <a:t>(</a:t>
                </a:r>
                <a:r>
                  <a:rPr lang="ko-KR" altLang="en-US" sz="1600" b="0" dirty="0" err="1" smtClean="0">
                    <a:solidFill>
                      <a:schemeClr val="tx1"/>
                    </a:solidFill>
                    <a:latin typeface="+mj-lt"/>
                  </a:rPr>
                  <a:t>오일러상수</a:t>
                </a:r>
                <a:r>
                  <a:rPr lang="en-US" altLang="ko-KR" sz="1600" b="0" dirty="0" smtClean="0">
                    <a:solidFill>
                      <a:schemeClr val="tx1"/>
                    </a:solidFill>
                    <a:latin typeface="+mj-lt"/>
                  </a:rPr>
                  <a:t>, </a:t>
                </a:r>
                <a:r>
                  <a:rPr lang="ko-KR" altLang="en-US" sz="1600" b="0" dirty="0" err="1" smtClean="0">
                    <a:solidFill>
                      <a:schemeClr val="tx1"/>
                    </a:solidFill>
                    <a:latin typeface="+mj-lt"/>
                  </a:rPr>
                  <a:t>자연상수</a:t>
                </a:r>
                <a:r>
                  <a:rPr lang="en-US" altLang="ko-KR" sz="1600" b="0" dirty="0" smtClean="0">
                    <a:solidFill>
                      <a:schemeClr val="tx1"/>
                    </a:solidFill>
                    <a:latin typeface="+mj-lt"/>
                  </a:rPr>
                  <a:t>)</a:t>
                </a:r>
                <a:endParaRPr lang="en-US" altLang="ko-KR" sz="28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5BDE94B-C4F2-4C12-9CF7-31DD1414C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94" y="3655738"/>
                <a:ext cx="6312206" cy="11637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402375-1BDF-4590-BB5C-057DF26BA746}"/>
              </a:ext>
            </a:extLst>
          </p:cNvPr>
          <p:cNvSpPr txBox="1">
            <a:spLocks/>
          </p:cNvSpPr>
          <p:nvPr/>
        </p:nvSpPr>
        <p:spPr>
          <a:xfrm>
            <a:off x="2209800" y="5105211"/>
            <a:ext cx="9144000" cy="8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when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zero, </a:t>
            </a:r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e^(-x)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1, so, </a:t>
            </a:r>
            <a:r>
              <a:rPr lang="en-US" altLang="ko-KR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becomes 1/2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예를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들어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경우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e^(-x)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되므로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1/2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될 것입니다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1916084" y="539909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 smtClean="0"/>
              <a:t>Neurons, Nature’s Computing Machines </a:t>
            </a:r>
            <a:br>
              <a:rPr lang="en-US" altLang="ko-KR" b="1" dirty="0" smtClean="0"/>
            </a:b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대자연의 컴퓨터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뉴런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85" y="3686785"/>
            <a:ext cx="2770909" cy="11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1EE4A-45BC-44FD-884D-97667BF04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392678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eal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biological neurons take many inputs, not just one.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생물학적 뉴런은 한 개의 입력이 아니라 여러 개의 입력을 받습니다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Neurons simply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combine them by adding them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up.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뉴런은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개의 입력을 받아서 각각의 입력을 더해줍니다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resultant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sum is the input to the sigmoid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합을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함수의 입력 값으로 전달합니다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Sigmoid function controls the output.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함수는 이 입력 값을 이용해 출력을 생성합니다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107C57-AC9B-4215-B7DE-0D216EE58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E72F54C-8F00-438D-B3A6-6D4C05FB17D3}"/>
              </a:ext>
            </a:extLst>
          </p:cNvPr>
          <p:cNvSpPr txBox="1">
            <a:spLocks/>
          </p:cNvSpPr>
          <p:nvPr/>
        </p:nvSpPr>
        <p:spPr>
          <a:xfrm>
            <a:off x="1916084" y="539909"/>
            <a:ext cx="10275916" cy="115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defRPr>
            </a:lvl1pPr>
          </a:lstStyle>
          <a:p>
            <a:r>
              <a:rPr lang="en-US" altLang="ko-KR" b="1" dirty="0" smtClean="0"/>
              <a:t>Neurons, Nature’s Computing Machines </a:t>
            </a:r>
            <a:br>
              <a:rPr lang="en-US" altLang="ko-KR" b="1" dirty="0" smtClean="0"/>
            </a:b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대자연의 컴퓨터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뉴런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9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2194</TotalTime>
  <Words>4994</Words>
  <Application>Microsoft Office PowerPoint</Application>
  <PresentationFormat>와이드스크린</PresentationFormat>
  <Paragraphs>532</Paragraphs>
  <Slides>48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아리따-돋움(TTF)-Bold</vt:lpstr>
      <vt:lpstr>Arial</vt:lpstr>
      <vt:lpstr>Cambria Math</vt:lpstr>
      <vt:lpstr>Wingdings</vt:lpstr>
      <vt:lpstr>나눔바른고딕</vt:lpstr>
      <vt:lpstr>나눔스퀘어</vt:lpstr>
      <vt:lpstr>나눔스퀘어 Bold</vt:lpstr>
      <vt:lpstr>맑은 고딕</vt:lpstr>
      <vt:lpstr>1_Office 테마</vt:lpstr>
      <vt:lpstr>Chapter 6 Neurons,  Nature’s Computing Machines 대자연의 컴퓨터, 뉴런</vt:lpstr>
      <vt:lpstr>Neurons, Nature’s Computing Machines  대자연의 컴퓨터, 뉴런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Key Points 핵심 정리</vt:lpstr>
      <vt:lpstr>Chapter 7 Following Signals Through A Neural Network 신경망 내의 신호 따라가기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 8 Matrix Multiplication 행렬곱 https://en.wikipedia.org/wiki/Arthur_Cayley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Key Points 핵심 정리</vt:lpstr>
      <vt:lpstr>Chapter 9 A Three Layer Example with Matrix Multiplication 3계층 신경망에 행렬곱 적용하기</vt:lpstr>
      <vt:lpstr>A Three Layer Example with Matrix Multiplication 3계층 신경망에 행렬곱 적용하기</vt:lpstr>
      <vt:lpstr>A Three Layer Example with Matrix Multiplication 3계층 신경망에 행렬곱 적용하기</vt:lpstr>
      <vt:lpstr>A Three Layer Example with Matrix Multiplication 3계층 신경망에 행렬곱 적용하기</vt:lpstr>
      <vt:lpstr>A Three Layer Example with Matrix Multiplication 3계층 신경망에 행렬곱 적용하기</vt:lpstr>
      <vt:lpstr>A Three Layer Example with Matrix Multiplication 3계층 신경망에 행렬곱 적용하기</vt:lpstr>
      <vt:lpstr>A Three Layer Example with Matrix Multiplication 3계층 신경망에 행렬곱 적용하기</vt:lpstr>
      <vt:lpstr>A Three Layer Example with Matrix Multiplication 3계층 신경망에 행렬곱 적용하기</vt:lpstr>
      <vt:lpstr>A Three Layer Example with Matrix Multiplication 3계층 신경망에 행렬곱 적용하기</vt:lpstr>
      <vt:lpstr>A Three Layer Example with Matrix Multiplication 3계층 신경망에 행렬곱 적용하기</vt:lpstr>
      <vt:lpstr>A Three Layer Example with Matrix Multiplication 3계층 신경망에 행렬곱 적용하기</vt:lpstr>
      <vt:lpstr>A Three Layer Example with Matrix Multiplication 3계층 신경망에 행렬곱 적용하기</vt:lpstr>
      <vt:lpstr>A Three Layer Example with Matrix Multiplication 3계층 신경망에 행렬곱 적용하기</vt:lpstr>
      <vt:lpstr>So far,  the Forward Propagation 여기까지가 순방향 전파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대자연의 컴퓨터, 뉴런</dc:title>
  <dc:creator>송 현석</dc:creator>
  <cp:lastModifiedBy>mysung</cp:lastModifiedBy>
  <cp:revision>241</cp:revision>
  <dcterms:created xsi:type="dcterms:W3CDTF">2018-07-18T11:10:15Z</dcterms:created>
  <dcterms:modified xsi:type="dcterms:W3CDTF">2020-04-20T04:53:35Z</dcterms:modified>
</cp:coreProperties>
</file>